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4"/>
  </p:notesMasterIdLst>
  <p:sldIdLst>
    <p:sldId id="256" r:id="rId2"/>
    <p:sldId id="257" r:id="rId3"/>
    <p:sldId id="258" r:id="rId4"/>
    <p:sldId id="264" r:id="rId5"/>
    <p:sldId id="259" r:id="rId6"/>
    <p:sldId id="260" r:id="rId7"/>
    <p:sldId id="262" r:id="rId8"/>
    <p:sldId id="261" r:id="rId9"/>
    <p:sldId id="263" r:id="rId10"/>
    <p:sldId id="265" r:id="rId11"/>
    <p:sldId id="266" r:id="rId12"/>
    <p:sldId id="267" r:id="rId13"/>
    <p:sldId id="268" r:id="rId14"/>
    <p:sldId id="270" r:id="rId15"/>
    <p:sldId id="272" r:id="rId16"/>
    <p:sldId id="273" r:id="rId17"/>
    <p:sldId id="274" r:id="rId18"/>
    <p:sldId id="276" r:id="rId19"/>
    <p:sldId id="277" r:id="rId20"/>
    <p:sldId id="278" r:id="rId21"/>
    <p:sldId id="280" r:id="rId22"/>
    <p:sldId id="282" r:id="rId23"/>
    <p:sldId id="290" r:id="rId24"/>
    <p:sldId id="291" r:id="rId25"/>
    <p:sldId id="292"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Lst>
  <p:sldSz cx="18288000" cy="10287000"/>
  <p:notesSz cx="6858000" cy="9144000"/>
  <p:embeddedFontLst>
    <p:embeddedFont>
      <p:font typeface="Arimo" panose="020B0604020202020204" charset="0"/>
      <p:regular r:id="rId45"/>
    </p:embeddedFont>
    <p:embeddedFont>
      <p:font typeface="Calibri" panose="020F0502020204030204" pitchFamily="34" charset="0"/>
      <p:regular r:id="rId46"/>
      <p:bold r:id="rId47"/>
      <p:italic r:id="rId48"/>
      <p:boldItalic r:id="rId49"/>
    </p:embeddedFont>
    <p:embeddedFont>
      <p:font typeface="HK Grotesk Bold" panose="020B0604020202020204" charset="0"/>
      <p:regular r:id="rId50"/>
    </p:embeddedFont>
    <p:embeddedFont>
      <p:font typeface="HK Grotesk Medium" panose="020B0604020202020204" charset="0"/>
      <p:regular r:id="rId51"/>
    </p:embeddedFont>
    <p:embeddedFont>
      <p:font typeface="Open Sans" panose="020B0604020202020204" charset="0"/>
      <p:regular r:id="rId52"/>
      <p:bold r:id="rId53"/>
    </p:embeddedFont>
    <p:embeddedFont>
      <p:font typeface="Open Sans Light" panose="020B0604020202020204"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2256" autoAdjust="0"/>
  </p:normalViewPr>
  <p:slideViewPr>
    <p:cSldViewPr>
      <p:cViewPr varScale="1">
        <p:scale>
          <a:sx n="63" d="100"/>
          <a:sy n="63" d="100"/>
        </p:scale>
        <p:origin x="119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B4CBB5-324A-4EA7-9644-7E95261B8B1D}" type="datetimeFigureOut">
              <a:rPr lang="en-SG" smtClean="0"/>
              <a:t>24/4/2020</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C2787-0AAB-467C-B983-4EB96CF32C6B}" type="slidenum">
              <a:rPr lang="en-SG" smtClean="0"/>
              <a:t>‹#›</a:t>
            </a:fld>
            <a:endParaRPr lang="en-SG"/>
          </a:p>
        </p:txBody>
      </p:sp>
    </p:spTree>
    <p:extLst>
      <p:ext uri="{BB962C8B-B14F-4D97-AF65-F5344CB8AC3E}">
        <p14:creationId xmlns:p14="http://schemas.microsoft.com/office/powerpoint/2010/main" val="704396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 very good day to  Professor Chng and Dr Smitha I will be presenting to you my final year project. An FAQ Chatbot for comparisons and performance analysis. This Project is a full stack web development project developed with consideration of software development techniques and system architecture implementations.</a:t>
            </a:r>
          </a:p>
        </p:txBody>
      </p:sp>
      <p:sp>
        <p:nvSpPr>
          <p:cNvPr id="4" name="Slide Number Placeholder 3"/>
          <p:cNvSpPr>
            <a:spLocks noGrp="1"/>
          </p:cNvSpPr>
          <p:nvPr>
            <p:ph type="sldNum" sz="quarter" idx="5"/>
          </p:nvPr>
        </p:nvSpPr>
        <p:spPr/>
        <p:txBody>
          <a:bodyPr/>
          <a:lstStyle/>
          <a:p>
            <a:fld id="{4AEC2787-0AAB-467C-B983-4EB96CF32C6B}" type="slidenum">
              <a:rPr lang="en-SG" smtClean="0"/>
              <a:t>1</a:t>
            </a:fld>
            <a:endParaRPr lang="en-SG"/>
          </a:p>
        </p:txBody>
      </p:sp>
    </p:spTree>
    <p:extLst>
      <p:ext uri="{BB962C8B-B14F-4D97-AF65-F5344CB8AC3E}">
        <p14:creationId xmlns:p14="http://schemas.microsoft.com/office/powerpoint/2010/main" val="4129774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Since the ask Jamie model has been discussed in the previous few slides, I will be talking about the other chatbot services in this framework</a:t>
            </a:r>
          </a:p>
          <a:p>
            <a:endParaRPr lang="en-SG" dirty="0"/>
          </a:p>
          <a:p>
            <a:r>
              <a:rPr lang="en-SG" dirty="0"/>
              <a:t>One provided model is a Question Answer Matching model developed by a NTU graduate student leveraging on powerful natural language processing models, this service is hosted on the cloud and contacted </a:t>
            </a:r>
            <a:r>
              <a:rPr lang="en-SG" dirty="0" err="1"/>
              <a:t>trhough</a:t>
            </a:r>
            <a:r>
              <a:rPr lang="en-SG" dirty="0"/>
              <a:t> API calls.</a:t>
            </a:r>
          </a:p>
        </p:txBody>
      </p:sp>
      <p:sp>
        <p:nvSpPr>
          <p:cNvPr id="4" name="Slide Number Placeholder 3"/>
          <p:cNvSpPr>
            <a:spLocks noGrp="1"/>
          </p:cNvSpPr>
          <p:nvPr>
            <p:ph type="sldNum" sz="quarter" idx="5"/>
          </p:nvPr>
        </p:nvSpPr>
        <p:spPr/>
        <p:txBody>
          <a:bodyPr/>
          <a:lstStyle/>
          <a:p>
            <a:fld id="{4AEC2787-0AAB-467C-B983-4EB96CF32C6B}" type="slidenum">
              <a:rPr lang="en-SG" smtClean="0"/>
              <a:t>10</a:t>
            </a:fld>
            <a:endParaRPr lang="en-SG"/>
          </a:p>
        </p:txBody>
      </p:sp>
    </p:spTree>
    <p:extLst>
      <p:ext uri="{BB962C8B-B14F-4D97-AF65-F5344CB8AC3E}">
        <p14:creationId xmlns:p14="http://schemas.microsoft.com/office/powerpoint/2010/main" val="1199983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first self-trained model used is the Dialogflow platform. Dialogflow is an open source a Natural language processing platform used for fast build up chatbot applications. Dialogflow strength lies in intuitiveness and fantastic user interface, allowing non-technical users to spin up a chatbot instance very quickly. </a:t>
            </a:r>
          </a:p>
          <a:p>
            <a:endParaRPr lang="en-SG" dirty="0"/>
          </a:p>
          <a:p>
            <a:r>
              <a:rPr lang="en-SG" dirty="0"/>
              <a:t>Dialogflow also provides an automated intent training solution where users can simply load up training phrases to train their own chatbot within seconds. And even make use of keywords to perform contextual mappings of a suitable intention.</a:t>
            </a:r>
          </a:p>
          <a:p>
            <a:endParaRPr lang="en-SG" dirty="0"/>
          </a:p>
          <a:p>
            <a:r>
              <a:rPr lang="en-SG" dirty="0"/>
              <a:t>Dialogflow also provides a client API, this means that developers are able to leverage on the client API to create more sophisticated chatbot, or train many more intentions.</a:t>
            </a:r>
          </a:p>
        </p:txBody>
      </p:sp>
      <p:sp>
        <p:nvSpPr>
          <p:cNvPr id="4" name="Slide Number Placeholder 3"/>
          <p:cNvSpPr>
            <a:spLocks noGrp="1"/>
          </p:cNvSpPr>
          <p:nvPr>
            <p:ph type="sldNum" sz="quarter" idx="5"/>
          </p:nvPr>
        </p:nvSpPr>
        <p:spPr/>
        <p:txBody>
          <a:bodyPr/>
          <a:lstStyle/>
          <a:p>
            <a:fld id="{4AEC2787-0AAB-467C-B983-4EB96CF32C6B}" type="slidenum">
              <a:rPr lang="en-SG" smtClean="0"/>
              <a:t>11</a:t>
            </a:fld>
            <a:endParaRPr lang="en-SG"/>
          </a:p>
        </p:txBody>
      </p:sp>
    </p:spTree>
    <p:extLst>
      <p:ext uri="{BB962C8B-B14F-4D97-AF65-F5344CB8AC3E}">
        <p14:creationId xmlns:p14="http://schemas.microsoft.com/office/powerpoint/2010/main" val="3609733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next self-trained model used is a text classification model. This model is written in python and used a proof of concept of designing a python architecture that can properly serve as a API service for future Chatbot models.</a:t>
            </a:r>
          </a:p>
        </p:txBody>
      </p:sp>
      <p:sp>
        <p:nvSpPr>
          <p:cNvPr id="4" name="Slide Number Placeholder 3"/>
          <p:cNvSpPr>
            <a:spLocks noGrp="1"/>
          </p:cNvSpPr>
          <p:nvPr>
            <p:ph type="sldNum" sz="quarter" idx="5"/>
          </p:nvPr>
        </p:nvSpPr>
        <p:spPr/>
        <p:txBody>
          <a:bodyPr/>
          <a:lstStyle/>
          <a:p>
            <a:fld id="{4AEC2787-0AAB-467C-B983-4EB96CF32C6B}" type="slidenum">
              <a:rPr lang="en-SG" smtClean="0"/>
              <a:t>12</a:t>
            </a:fld>
            <a:endParaRPr lang="en-SG"/>
          </a:p>
        </p:txBody>
      </p:sp>
    </p:spTree>
    <p:extLst>
      <p:ext uri="{BB962C8B-B14F-4D97-AF65-F5344CB8AC3E}">
        <p14:creationId xmlns:p14="http://schemas.microsoft.com/office/powerpoint/2010/main" val="369793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section I will be going through the sub frameworks that is used in the development of this application. This application stack consist of React as the acting view of the application, Node and Express JS </a:t>
            </a:r>
            <a:r>
              <a:rPr lang="en-SG" dirty="0" err="1"/>
              <a:t>convering</a:t>
            </a:r>
            <a:r>
              <a:rPr lang="en-SG" dirty="0"/>
              <a:t> the back end implementation and Flask a web framework used as an API endpoint for response comparisons. </a:t>
            </a:r>
          </a:p>
          <a:p>
            <a:endParaRPr lang="en-SG" dirty="0"/>
          </a:p>
          <a:p>
            <a:r>
              <a:rPr lang="en-SG" dirty="0"/>
              <a:t>In the next few slides we will take a look at each framework and their capabilities in achieving the objective of this project.</a:t>
            </a:r>
          </a:p>
        </p:txBody>
      </p:sp>
      <p:sp>
        <p:nvSpPr>
          <p:cNvPr id="4" name="Slide Number Placeholder 3"/>
          <p:cNvSpPr>
            <a:spLocks noGrp="1"/>
          </p:cNvSpPr>
          <p:nvPr>
            <p:ph type="sldNum" sz="quarter" idx="5"/>
          </p:nvPr>
        </p:nvSpPr>
        <p:spPr/>
        <p:txBody>
          <a:bodyPr/>
          <a:lstStyle/>
          <a:p>
            <a:fld id="{4AEC2787-0AAB-467C-B983-4EB96CF32C6B}" type="slidenum">
              <a:rPr lang="en-SG" smtClean="0"/>
              <a:t>13</a:t>
            </a:fld>
            <a:endParaRPr lang="en-SG"/>
          </a:p>
        </p:txBody>
      </p:sp>
    </p:spTree>
    <p:extLst>
      <p:ext uri="{BB962C8B-B14F-4D97-AF65-F5344CB8AC3E}">
        <p14:creationId xmlns:p14="http://schemas.microsoft.com/office/powerpoint/2010/main" val="1357247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system architecture of the framework is made of 3 main components, Application view layer, Back end app server and a flask </a:t>
            </a:r>
            <a:r>
              <a:rPr lang="en-SG" dirty="0" err="1"/>
              <a:t>api</a:t>
            </a:r>
            <a:r>
              <a:rPr lang="en-SG" dirty="0"/>
              <a:t> service. </a:t>
            </a:r>
          </a:p>
          <a:p>
            <a:endParaRPr lang="en-SG" dirty="0"/>
          </a:p>
          <a:p>
            <a:r>
              <a:rPr lang="en-SG" dirty="0"/>
              <a:t>The flow of this architecture starts with the client application. In the diagram this is known as the application view layer. The view layer is developed on the React Framework, The view layer will provide the entry point for a chatbot interaction and a receiving point for viewing the chatbot response. </a:t>
            </a:r>
          </a:p>
          <a:p>
            <a:endParaRPr lang="en-SG" dirty="0"/>
          </a:p>
          <a:p>
            <a:r>
              <a:rPr lang="en-SG" dirty="0"/>
              <a:t>Input has 2 functions, text and speech, unlike a text input which offers a single request, speech input is real-time hence requiring active audio transcriptions which will be explain in the later slides. Speech input will require persistent connection to a transcription server provided by AISG's audio speech recognition </a:t>
            </a:r>
            <a:r>
              <a:rPr lang="en-SG" dirty="0" err="1"/>
              <a:t>api</a:t>
            </a:r>
            <a:r>
              <a:rPr lang="en-SG" dirty="0"/>
              <a:t>. Before transcribed text is sent as a text input from the view layer. </a:t>
            </a:r>
          </a:p>
          <a:p>
            <a:endParaRPr lang="en-SG" dirty="0"/>
          </a:p>
          <a:p>
            <a:r>
              <a:rPr lang="en-SG" dirty="0"/>
              <a:t>On question input, an API call will be established and the question is passed to the backend application server served by Node JS. Node JS server holds 2 layers, a routing layer and the data layer. The routing layer is written on Express JS, which is responsible for handling routing and forwarding of data to selected chatbot services, once a route is identified the data will be forwarded to the data layer this is the controller unit of server which is responsible for contacting the respective chatbot services. </a:t>
            </a:r>
          </a:p>
          <a:p>
            <a:endParaRPr lang="en-SG" dirty="0"/>
          </a:p>
          <a:p>
            <a:r>
              <a:rPr lang="en-SG" dirty="0"/>
              <a:t>The API response received from controller will be returned to chatbot response in the application view layer.</a:t>
            </a:r>
          </a:p>
          <a:p>
            <a:endParaRPr lang="en-SG" dirty="0"/>
          </a:p>
          <a:p>
            <a:r>
              <a:rPr lang="en-SG" dirty="0"/>
              <a:t>The responses are then sent again to the server calling the comparison route and forwarded to the Flask controller which contacts the Flask service API where response comparison is made and an similarity value is computed and returned to the view layer once again. Completing the flow of the application.</a:t>
            </a:r>
          </a:p>
        </p:txBody>
      </p:sp>
      <p:sp>
        <p:nvSpPr>
          <p:cNvPr id="4" name="Slide Number Placeholder 3"/>
          <p:cNvSpPr>
            <a:spLocks noGrp="1"/>
          </p:cNvSpPr>
          <p:nvPr>
            <p:ph type="sldNum" sz="quarter" idx="5"/>
          </p:nvPr>
        </p:nvSpPr>
        <p:spPr/>
        <p:txBody>
          <a:bodyPr/>
          <a:lstStyle/>
          <a:p>
            <a:fld id="{4AEC2787-0AAB-467C-B983-4EB96CF32C6B}" type="slidenum">
              <a:rPr lang="en-SG" smtClean="0"/>
              <a:t>14</a:t>
            </a:fld>
            <a:endParaRPr lang="en-SG"/>
          </a:p>
        </p:txBody>
      </p:sp>
    </p:spTree>
    <p:extLst>
      <p:ext uri="{BB962C8B-B14F-4D97-AF65-F5344CB8AC3E}">
        <p14:creationId xmlns:p14="http://schemas.microsoft.com/office/powerpoint/2010/main" val="2182185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t>Begining</a:t>
            </a:r>
            <a:r>
              <a:rPr lang="en-SG" dirty="0"/>
              <a:t> with the view component, React JS is responsible for fronting the overall view of the chatbot framework. React is decoupled and performs best when working with components. Each components consist of its own document object model allowing independent execution of functions and methods. Hence distributing workload across different features rather than the main view component. </a:t>
            </a:r>
          </a:p>
          <a:p>
            <a:endParaRPr lang="en-SG" dirty="0"/>
          </a:p>
          <a:p>
            <a:r>
              <a:rPr lang="en-SG" dirty="0"/>
              <a:t>Furthermore, React makes use of a virtual </a:t>
            </a:r>
            <a:r>
              <a:rPr lang="en-SG" dirty="0" err="1"/>
              <a:t>dom</a:t>
            </a:r>
            <a:r>
              <a:rPr lang="en-SG" dirty="0"/>
              <a:t> which changes the way typical site rendering works</a:t>
            </a:r>
          </a:p>
        </p:txBody>
      </p:sp>
      <p:sp>
        <p:nvSpPr>
          <p:cNvPr id="4" name="Slide Number Placeholder 3"/>
          <p:cNvSpPr>
            <a:spLocks noGrp="1"/>
          </p:cNvSpPr>
          <p:nvPr>
            <p:ph type="sldNum" sz="quarter" idx="5"/>
          </p:nvPr>
        </p:nvSpPr>
        <p:spPr/>
        <p:txBody>
          <a:bodyPr/>
          <a:lstStyle/>
          <a:p>
            <a:fld id="{4AEC2787-0AAB-467C-B983-4EB96CF32C6B}" type="slidenum">
              <a:rPr lang="en-SG" smtClean="0"/>
              <a:t>15</a:t>
            </a:fld>
            <a:endParaRPr lang="en-SG"/>
          </a:p>
        </p:txBody>
      </p:sp>
    </p:spTree>
    <p:extLst>
      <p:ext uri="{BB962C8B-B14F-4D97-AF65-F5344CB8AC3E}">
        <p14:creationId xmlns:p14="http://schemas.microsoft.com/office/powerpoint/2010/main" val="277291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Like HTML or XML, Document Object Model plays a vital role in ensuring fast rendering and updating of view elements. That is because the DOM is build as a tree data </a:t>
            </a:r>
            <a:r>
              <a:rPr lang="en-SG" dirty="0" err="1"/>
              <a:t>struture</a:t>
            </a:r>
            <a:r>
              <a:rPr lang="en-SG" dirty="0"/>
              <a:t> allowing for fast and efficient manipulations. However, considering a feature heavy application, the DOM will not be able to perform as well as all nodes has to be updated constantly.</a:t>
            </a:r>
          </a:p>
        </p:txBody>
      </p:sp>
      <p:sp>
        <p:nvSpPr>
          <p:cNvPr id="4" name="Slide Number Placeholder 3"/>
          <p:cNvSpPr>
            <a:spLocks noGrp="1"/>
          </p:cNvSpPr>
          <p:nvPr>
            <p:ph type="sldNum" sz="quarter" idx="5"/>
          </p:nvPr>
        </p:nvSpPr>
        <p:spPr/>
        <p:txBody>
          <a:bodyPr/>
          <a:lstStyle/>
          <a:p>
            <a:fld id="{4AEC2787-0AAB-467C-B983-4EB96CF32C6B}" type="slidenum">
              <a:rPr lang="en-SG" smtClean="0"/>
              <a:t>16</a:t>
            </a:fld>
            <a:endParaRPr lang="en-SG"/>
          </a:p>
        </p:txBody>
      </p:sp>
    </p:spTree>
    <p:extLst>
      <p:ext uri="{BB962C8B-B14F-4D97-AF65-F5344CB8AC3E}">
        <p14:creationId xmlns:p14="http://schemas.microsoft.com/office/powerpoint/2010/main" val="3028570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where React comes in, in </a:t>
            </a:r>
            <a:r>
              <a:rPr lang="en-SG" dirty="0" err="1"/>
              <a:t>additon</a:t>
            </a:r>
            <a:r>
              <a:rPr lang="en-SG" dirty="0"/>
              <a:t> to the existing DOM, React makes use of a virtual DOM. A virtual DOM is essentially a virtual copy of the existing DOM just that it will be created on every element update. Element changes among the virtual </a:t>
            </a:r>
            <a:r>
              <a:rPr lang="en-SG" dirty="0" err="1"/>
              <a:t>dom</a:t>
            </a:r>
            <a:r>
              <a:rPr lang="en-SG" dirty="0"/>
              <a:t> will be computed and only the affected node will be changed in the actual dom. This would essentially prevent constant updates on heavy applications and  provide a smoother experience for the users.</a:t>
            </a:r>
          </a:p>
        </p:txBody>
      </p:sp>
      <p:sp>
        <p:nvSpPr>
          <p:cNvPr id="4" name="Slide Number Placeholder 3"/>
          <p:cNvSpPr>
            <a:spLocks noGrp="1"/>
          </p:cNvSpPr>
          <p:nvPr>
            <p:ph type="sldNum" sz="quarter" idx="5"/>
          </p:nvPr>
        </p:nvSpPr>
        <p:spPr/>
        <p:txBody>
          <a:bodyPr/>
          <a:lstStyle/>
          <a:p>
            <a:fld id="{4AEC2787-0AAB-467C-B983-4EB96CF32C6B}" type="slidenum">
              <a:rPr lang="en-SG" smtClean="0"/>
              <a:t>17</a:t>
            </a:fld>
            <a:endParaRPr lang="en-SG"/>
          </a:p>
        </p:txBody>
      </p:sp>
    </p:spTree>
    <p:extLst>
      <p:ext uri="{BB962C8B-B14F-4D97-AF65-F5344CB8AC3E}">
        <p14:creationId xmlns:p14="http://schemas.microsoft.com/office/powerpoint/2010/main" val="3399754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backend component is served by the Node JS framework, Node JS is a platform built on JavaScript runtime environment for easily building of fast and scalable network applications. Node JS is selected due to its light weight and event driven model and it is capable of providing real time data streaming with the build in web socket libraries. </a:t>
            </a:r>
          </a:p>
          <a:p>
            <a:endParaRPr lang="en-SG" dirty="0"/>
          </a:p>
          <a:p>
            <a:r>
              <a:rPr lang="en-SG" dirty="0"/>
              <a:t>Additionally, Node JS is highly scalable by providing making use of orchestration libraries for automated scaling.</a:t>
            </a:r>
          </a:p>
        </p:txBody>
      </p:sp>
      <p:sp>
        <p:nvSpPr>
          <p:cNvPr id="4" name="Slide Number Placeholder 3"/>
          <p:cNvSpPr>
            <a:spLocks noGrp="1"/>
          </p:cNvSpPr>
          <p:nvPr>
            <p:ph type="sldNum" sz="quarter" idx="5"/>
          </p:nvPr>
        </p:nvSpPr>
        <p:spPr/>
        <p:txBody>
          <a:bodyPr/>
          <a:lstStyle/>
          <a:p>
            <a:fld id="{4AEC2787-0AAB-467C-B983-4EB96CF32C6B}" type="slidenum">
              <a:rPr lang="en-SG" smtClean="0"/>
              <a:t>18</a:t>
            </a:fld>
            <a:endParaRPr lang="en-SG"/>
          </a:p>
        </p:txBody>
      </p:sp>
    </p:spTree>
    <p:extLst>
      <p:ext uri="{BB962C8B-B14F-4D97-AF65-F5344CB8AC3E}">
        <p14:creationId xmlns:p14="http://schemas.microsoft.com/office/powerpoint/2010/main" val="1121583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Node JS is build on a single threaded engine hence the only way it can use multi threaded properties are through event loops and callbacks. Each event contacts an I/O operation and while working, the next event will enter. This way the event loop will create a non-blocking operation where the events can be switched effectively to complete tasks efficiently. This eliminates the need of multi threading and further stress to the back end system.</a:t>
            </a:r>
          </a:p>
        </p:txBody>
      </p:sp>
      <p:sp>
        <p:nvSpPr>
          <p:cNvPr id="4" name="Slide Number Placeholder 3"/>
          <p:cNvSpPr>
            <a:spLocks noGrp="1"/>
          </p:cNvSpPr>
          <p:nvPr>
            <p:ph type="sldNum" sz="quarter" idx="5"/>
          </p:nvPr>
        </p:nvSpPr>
        <p:spPr/>
        <p:txBody>
          <a:bodyPr/>
          <a:lstStyle/>
          <a:p>
            <a:fld id="{4AEC2787-0AAB-467C-B983-4EB96CF32C6B}" type="slidenum">
              <a:rPr lang="en-SG" smtClean="0"/>
              <a:t>19</a:t>
            </a:fld>
            <a:endParaRPr lang="en-SG"/>
          </a:p>
        </p:txBody>
      </p:sp>
    </p:spTree>
    <p:extLst>
      <p:ext uri="{BB962C8B-B14F-4D97-AF65-F5344CB8AC3E}">
        <p14:creationId xmlns:p14="http://schemas.microsoft.com/office/powerpoint/2010/main" val="226179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Before </a:t>
            </a:r>
            <a:r>
              <a:rPr lang="en-SG" dirty="0" err="1"/>
              <a:t>i</a:t>
            </a:r>
            <a:r>
              <a:rPr lang="en-SG" dirty="0"/>
              <a:t> proceed with my project description, </a:t>
            </a:r>
            <a:r>
              <a:rPr lang="en-SG" dirty="0" err="1"/>
              <a:t>i</a:t>
            </a:r>
            <a:r>
              <a:rPr lang="en-SG" dirty="0"/>
              <a:t> would like to bring you through an outline of my presentation. </a:t>
            </a:r>
          </a:p>
          <a:p>
            <a:endParaRPr lang="en-SG" dirty="0"/>
          </a:p>
          <a:p>
            <a:r>
              <a:rPr lang="en-SG" dirty="0"/>
              <a:t>Starting with the introduction I will be covering a brief background of my project, motivations and a quick look at the final product features</a:t>
            </a:r>
          </a:p>
          <a:p>
            <a:endParaRPr lang="en-SG" dirty="0"/>
          </a:p>
          <a:p>
            <a:r>
              <a:rPr lang="en-SG" dirty="0"/>
              <a:t>Chatbot Services will go through Chatbot APIs that are currently integrated into the application.</a:t>
            </a:r>
          </a:p>
          <a:p>
            <a:endParaRPr lang="en-SG" dirty="0"/>
          </a:p>
          <a:p>
            <a:r>
              <a:rPr lang="en-SG" dirty="0"/>
              <a:t>Framework implementation will cover the overall infrastructure of my application and a discussion of my choice of software</a:t>
            </a:r>
          </a:p>
          <a:p>
            <a:endParaRPr lang="en-SG" dirty="0"/>
          </a:p>
          <a:p>
            <a:r>
              <a:rPr lang="en-SG" dirty="0"/>
              <a:t>Data pre-processing will cover the data construction for Chatbot training for non proprietary services.</a:t>
            </a:r>
          </a:p>
          <a:p>
            <a:endParaRPr lang="en-SG" dirty="0"/>
          </a:p>
          <a:p>
            <a:r>
              <a:rPr lang="en-SG" dirty="0"/>
              <a:t>Features will cover the current running features that the application has</a:t>
            </a:r>
          </a:p>
          <a:p>
            <a:endParaRPr lang="en-SG" dirty="0"/>
          </a:p>
          <a:p>
            <a:r>
              <a:rPr lang="en-SG" dirty="0"/>
              <a:t>Finally concluding with a short demo, overall contributions and my recommendations for the future development of project</a:t>
            </a:r>
          </a:p>
        </p:txBody>
      </p:sp>
      <p:sp>
        <p:nvSpPr>
          <p:cNvPr id="4" name="Slide Number Placeholder 3"/>
          <p:cNvSpPr>
            <a:spLocks noGrp="1"/>
          </p:cNvSpPr>
          <p:nvPr>
            <p:ph type="sldNum" sz="quarter" idx="5"/>
          </p:nvPr>
        </p:nvSpPr>
        <p:spPr/>
        <p:txBody>
          <a:bodyPr/>
          <a:lstStyle/>
          <a:p>
            <a:fld id="{4AEC2787-0AAB-467C-B983-4EB96CF32C6B}" type="slidenum">
              <a:rPr lang="en-SG" smtClean="0"/>
              <a:t>2</a:t>
            </a:fld>
            <a:endParaRPr lang="en-SG"/>
          </a:p>
        </p:txBody>
      </p:sp>
    </p:spTree>
    <p:extLst>
      <p:ext uri="{BB962C8B-B14F-4D97-AF65-F5344CB8AC3E}">
        <p14:creationId xmlns:p14="http://schemas.microsoft.com/office/powerpoint/2010/main" val="1512755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Node JS is also capable of scalability by offering a internal load balancing solution. This allows the node backend to scale horizontally, eliminating possibilities of requests bottlenecks</a:t>
            </a:r>
          </a:p>
          <a:p>
            <a:endParaRPr lang="en-SG" dirty="0"/>
          </a:p>
          <a:p>
            <a:r>
              <a:rPr lang="en-SG" dirty="0" err="1"/>
              <a:t>Wth</a:t>
            </a:r>
            <a:r>
              <a:rPr lang="en-SG" dirty="0"/>
              <a:t> this benefits provided by node, it is an essential system required to back the heavy requests from the client system</a:t>
            </a:r>
          </a:p>
        </p:txBody>
      </p:sp>
      <p:sp>
        <p:nvSpPr>
          <p:cNvPr id="4" name="Slide Number Placeholder 3"/>
          <p:cNvSpPr>
            <a:spLocks noGrp="1"/>
          </p:cNvSpPr>
          <p:nvPr>
            <p:ph type="sldNum" sz="quarter" idx="5"/>
          </p:nvPr>
        </p:nvSpPr>
        <p:spPr/>
        <p:txBody>
          <a:bodyPr/>
          <a:lstStyle/>
          <a:p>
            <a:fld id="{4AEC2787-0AAB-467C-B983-4EB96CF32C6B}" type="slidenum">
              <a:rPr lang="en-SG" smtClean="0"/>
              <a:t>20</a:t>
            </a:fld>
            <a:endParaRPr lang="en-SG"/>
          </a:p>
        </p:txBody>
      </p:sp>
    </p:spTree>
    <p:extLst>
      <p:ext uri="{BB962C8B-B14F-4D97-AF65-F5344CB8AC3E}">
        <p14:creationId xmlns:p14="http://schemas.microsoft.com/office/powerpoint/2010/main" val="1773282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Express JS in this framework acts as an API routing layer for the Node server. It is responsible for providing REST API middleware service to be able to securely route HTTP requests from client. Express will act as the bridge to all chatbot services and comparison APIs. </a:t>
            </a:r>
          </a:p>
        </p:txBody>
      </p:sp>
      <p:sp>
        <p:nvSpPr>
          <p:cNvPr id="4" name="Slide Number Placeholder 3"/>
          <p:cNvSpPr>
            <a:spLocks noGrp="1"/>
          </p:cNvSpPr>
          <p:nvPr>
            <p:ph type="sldNum" sz="quarter" idx="5"/>
          </p:nvPr>
        </p:nvSpPr>
        <p:spPr/>
        <p:txBody>
          <a:bodyPr/>
          <a:lstStyle/>
          <a:p>
            <a:fld id="{4AEC2787-0AAB-467C-B983-4EB96CF32C6B}" type="slidenum">
              <a:rPr lang="en-SG" smtClean="0"/>
              <a:t>21</a:t>
            </a:fld>
            <a:endParaRPr lang="en-SG"/>
          </a:p>
        </p:txBody>
      </p:sp>
    </p:spTree>
    <p:extLst>
      <p:ext uri="{BB962C8B-B14F-4D97-AF65-F5344CB8AC3E}">
        <p14:creationId xmlns:p14="http://schemas.microsoft.com/office/powerpoint/2010/main" val="3043388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final framework implemented would be the flask framework. The flask framework is a Python web application framework essentially to leverage python libraries to built powerful web applications. </a:t>
            </a:r>
          </a:p>
          <a:p>
            <a:r>
              <a:rPr lang="en-SG" dirty="0"/>
              <a:t>For the purpose of this project Flask will server as an API server just like Node JS, but its only responsibility is to provide response comparison services for the client as an API call. Leveraging python's natural language processing models flask can host API calls for NLP services and even QA matching models.</a:t>
            </a:r>
          </a:p>
        </p:txBody>
      </p:sp>
      <p:sp>
        <p:nvSpPr>
          <p:cNvPr id="4" name="Slide Number Placeholder 3"/>
          <p:cNvSpPr>
            <a:spLocks noGrp="1"/>
          </p:cNvSpPr>
          <p:nvPr>
            <p:ph type="sldNum" sz="quarter" idx="5"/>
          </p:nvPr>
        </p:nvSpPr>
        <p:spPr/>
        <p:txBody>
          <a:bodyPr/>
          <a:lstStyle/>
          <a:p>
            <a:fld id="{4AEC2787-0AAB-467C-B983-4EB96CF32C6B}" type="slidenum">
              <a:rPr lang="en-SG" smtClean="0"/>
              <a:t>22</a:t>
            </a:fld>
            <a:endParaRPr lang="en-SG"/>
          </a:p>
        </p:txBody>
      </p:sp>
    </p:spTree>
    <p:extLst>
      <p:ext uri="{BB962C8B-B14F-4D97-AF65-F5344CB8AC3E}">
        <p14:creationId xmlns:p14="http://schemas.microsoft.com/office/powerpoint/2010/main" val="4167495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next few slides will give a brief walkthrough of Data pre-processing steps that are used in data preparation and training of 2 </a:t>
            </a:r>
            <a:r>
              <a:rPr lang="en-SG" dirty="0" err="1"/>
              <a:t>selftrained</a:t>
            </a:r>
            <a:r>
              <a:rPr lang="en-SG" dirty="0"/>
              <a:t> chatbot models integrated to this framework. </a:t>
            </a:r>
          </a:p>
        </p:txBody>
      </p:sp>
      <p:sp>
        <p:nvSpPr>
          <p:cNvPr id="4" name="Slide Number Placeholder 3"/>
          <p:cNvSpPr>
            <a:spLocks noGrp="1"/>
          </p:cNvSpPr>
          <p:nvPr>
            <p:ph type="sldNum" sz="quarter" idx="5"/>
          </p:nvPr>
        </p:nvSpPr>
        <p:spPr/>
        <p:txBody>
          <a:bodyPr/>
          <a:lstStyle/>
          <a:p>
            <a:fld id="{4AEC2787-0AAB-467C-B983-4EB96CF32C6B}" type="slidenum">
              <a:rPr lang="en-SG" smtClean="0"/>
              <a:t>23</a:t>
            </a:fld>
            <a:endParaRPr lang="en-SG"/>
          </a:p>
        </p:txBody>
      </p:sp>
    </p:spTree>
    <p:extLst>
      <p:ext uri="{BB962C8B-B14F-4D97-AF65-F5344CB8AC3E}">
        <p14:creationId xmlns:p14="http://schemas.microsoft.com/office/powerpoint/2010/main" val="1486571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 Data sets are provided for the purpose for pre-processing and training. The first data set consist of 300 baby bonus FAQ input and their respective permutations. These permutations are just different ways an intention can be phrased. Each intent consist of thousands of permutations hence the need for thorough processing.</a:t>
            </a:r>
          </a:p>
        </p:txBody>
      </p:sp>
      <p:sp>
        <p:nvSpPr>
          <p:cNvPr id="4" name="Slide Number Placeholder 3"/>
          <p:cNvSpPr>
            <a:spLocks noGrp="1"/>
          </p:cNvSpPr>
          <p:nvPr>
            <p:ph type="sldNum" sz="quarter" idx="5"/>
          </p:nvPr>
        </p:nvSpPr>
        <p:spPr/>
        <p:txBody>
          <a:bodyPr/>
          <a:lstStyle/>
          <a:p>
            <a:fld id="{4AEC2787-0AAB-467C-B983-4EB96CF32C6B}" type="slidenum">
              <a:rPr lang="en-SG" smtClean="0"/>
              <a:t>24</a:t>
            </a:fld>
            <a:endParaRPr lang="en-SG"/>
          </a:p>
        </p:txBody>
      </p:sp>
    </p:spTree>
    <p:extLst>
      <p:ext uri="{BB962C8B-B14F-4D97-AF65-F5344CB8AC3E}">
        <p14:creationId xmlns:p14="http://schemas.microsoft.com/office/powerpoint/2010/main" val="1884159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2nd data set are model intent and response pairs. This data set will be used for response matching for the identified intent by the self-trained models</a:t>
            </a:r>
          </a:p>
        </p:txBody>
      </p:sp>
      <p:sp>
        <p:nvSpPr>
          <p:cNvPr id="4" name="Slide Number Placeholder 3"/>
          <p:cNvSpPr>
            <a:spLocks noGrp="1"/>
          </p:cNvSpPr>
          <p:nvPr>
            <p:ph type="sldNum" sz="quarter" idx="5"/>
          </p:nvPr>
        </p:nvSpPr>
        <p:spPr/>
        <p:txBody>
          <a:bodyPr/>
          <a:lstStyle/>
          <a:p>
            <a:fld id="{4AEC2787-0AAB-467C-B983-4EB96CF32C6B}" type="slidenum">
              <a:rPr lang="en-SG" smtClean="0"/>
              <a:t>25</a:t>
            </a:fld>
            <a:endParaRPr lang="en-SG"/>
          </a:p>
        </p:txBody>
      </p:sp>
    </p:spTree>
    <p:extLst>
      <p:ext uri="{BB962C8B-B14F-4D97-AF65-F5344CB8AC3E}">
        <p14:creationId xmlns:p14="http://schemas.microsoft.com/office/powerpoint/2010/main" val="868271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objective of this pre-processing step is to be able to join the 2 data sets and properly use them for training of any QA models or online chatbot platforms. This can be done by extracting a permutations and mapping of permutations to the model answer pairs, this data object is parsed as a json entity for easy manipulation.</a:t>
            </a:r>
          </a:p>
        </p:txBody>
      </p:sp>
      <p:sp>
        <p:nvSpPr>
          <p:cNvPr id="4" name="Slide Number Placeholder 3"/>
          <p:cNvSpPr>
            <a:spLocks noGrp="1"/>
          </p:cNvSpPr>
          <p:nvPr>
            <p:ph type="sldNum" sz="quarter" idx="5"/>
          </p:nvPr>
        </p:nvSpPr>
        <p:spPr/>
        <p:txBody>
          <a:bodyPr/>
          <a:lstStyle/>
          <a:p>
            <a:fld id="{4AEC2787-0AAB-467C-B983-4EB96CF32C6B}" type="slidenum">
              <a:rPr lang="en-SG" smtClean="0"/>
              <a:t>26</a:t>
            </a:fld>
            <a:endParaRPr lang="en-SG"/>
          </a:p>
        </p:txBody>
      </p:sp>
    </p:spTree>
    <p:extLst>
      <p:ext uri="{BB962C8B-B14F-4D97-AF65-F5344CB8AC3E}">
        <p14:creationId xmlns:p14="http://schemas.microsoft.com/office/powerpoint/2010/main" val="1921592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data object constructed from the pre-processing steps are easily utilized in the batch upload and training of the Dialogflow platform. This can be applied to various chatbot platforms as well that provides a client API.</a:t>
            </a:r>
          </a:p>
        </p:txBody>
      </p:sp>
      <p:sp>
        <p:nvSpPr>
          <p:cNvPr id="4" name="Slide Number Placeholder 3"/>
          <p:cNvSpPr>
            <a:spLocks noGrp="1"/>
          </p:cNvSpPr>
          <p:nvPr>
            <p:ph type="sldNum" sz="quarter" idx="5"/>
          </p:nvPr>
        </p:nvSpPr>
        <p:spPr/>
        <p:txBody>
          <a:bodyPr/>
          <a:lstStyle/>
          <a:p>
            <a:fld id="{4AEC2787-0AAB-467C-B983-4EB96CF32C6B}" type="slidenum">
              <a:rPr lang="en-SG" smtClean="0"/>
              <a:t>27</a:t>
            </a:fld>
            <a:endParaRPr lang="en-SG"/>
          </a:p>
        </p:txBody>
      </p:sp>
    </p:spTree>
    <p:extLst>
      <p:ext uri="{BB962C8B-B14F-4D97-AF65-F5344CB8AC3E}">
        <p14:creationId xmlns:p14="http://schemas.microsoft.com/office/powerpoint/2010/main" val="3325086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last self trained model is an experimental text classification model used for the testing of the effectiveness of models on the flask framework. </a:t>
            </a:r>
          </a:p>
          <a:p>
            <a:endParaRPr lang="en-SG" dirty="0"/>
          </a:p>
          <a:p>
            <a:r>
              <a:rPr lang="en-SG" dirty="0"/>
              <a:t>The text classification model involves the tokenization of permutations, the tokenized words would then be appended into a list of unique words to be used for the construction of a bag of words for each permutations. </a:t>
            </a:r>
          </a:p>
          <a:p>
            <a:endParaRPr lang="en-SG" dirty="0"/>
          </a:p>
          <a:p>
            <a:r>
              <a:rPr lang="en-SG" dirty="0"/>
              <a:t>The bag of words will then be used in the training of the text classification model.</a:t>
            </a:r>
          </a:p>
        </p:txBody>
      </p:sp>
      <p:sp>
        <p:nvSpPr>
          <p:cNvPr id="4" name="Slide Number Placeholder 3"/>
          <p:cNvSpPr>
            <a:spLocks noGrp="1"/>
          </p:cNvSpPr>
          <p:nvPr>
            <p:ph type="sldNum" sz="quarter" idx="5"/>
          </p:nvPr>
        </p:nvSpPr>
        <p:spPr/>
        <p:txBody>
          <a:bodyPr/>
          <a:lstStyle/>
          <a:p>
            <a:fld id="{4AEC2787-0AAB-467C-B983-4EB96CF32C6B}" type="slidenum">
              <a:rPr lang="en-SG" smtClean="0"/>
              <a:t>28</a:t>
            </a:fld>
            <a:endParaRPr lang="en-SG"/>
          </a:p>
        </p:txBody>
      </p:sp>
    </p:spTree>
    <p:extLst>
      <p:ext uri="{BB962C8B-B14F-4D97-AF65-F5344CB8AC3E}">
        <p14:creationId xmlns:p14="http://schemas.microsoft.com/office/powerpoint/2010/main" val="25620903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final section of this presentation, I will be discussing the major features that have been implemented in the framework. </a:t>
            </a:r>
          </a:p>
          <a:p>
            <a:endParaRPr lang="en-SG" dirty="0"/>
          </a:p>
          <a:p>
            <a:r>
              <a:rPr lang="en-SG" dirty="0"/>
              <a:t>The first feature is most fundamental feature of a chatbot framework, a text input used for basic interaction entry point for users. </a:t>
            </a:r>
          </a:p>
          <a:p>
            <a:endParaRPr lang="en-SG" dirty="0"/>
          </a:p>
          <a:p>
            <a:r>
              <a:rPr lang="en-SG" dirty="0"/>
              <a:t>The second feature is another more advanced real-time speech input method which allows users to interact with the chatbots through voice commands. Third feature will introduce a response comparison service that is responsible for providing response similarity values against the ask Jamie benchmark model. </a:t>
            </a:r>
          </a:p>
          <a:p>
            <a:endParaRPr lang="en-SG" dirty="0"/>
          </a:p>
          <a:p>
            <a:r>
              <a:rPr lang="en-SG" dirty="0"/>
              <a:t>Lastly, a performance assessment feature that allows users to load large amounts of intents for similarity assessments.</a:t>
            </a:r>
          </a:p>
        </p:txBody>
      </p:sp>
      <p:sp>
        <p:nvSpPr>
          <p:cNvPr id="4" name="Slide Number Placeholder 3"/>
          <p:cNvSpPr>
            <a:spLocks noGrp="1"/>
          </p:cNvSpPr>
          <p:nvPr>
            <p:ph type="sldNum" sz="quarter" idx="5"/>
          </p:nvPr>
        </p:nvSpPr>
        <p:spPr/>
        <p:txBody>
          <a:bodyPr/>
          <a:lstStyle/>
          <a:p>
            <a:fld id="{4AEC2787-0AAB-467C-B983-4EB96CF32C6B}" type="slidenum">
              <a:rPr lang="en-SG" smtClean="0"/>
              <a:t>29</a:t>
            </a:fld>
            <a:endParaRPr lang="en-SG"/>
          </a:p>
        </p:txBody>
      </p:sp>
    </p:spTree>
    <p:extLst>
      <p:ext uri="{BB962C8B-B14F-4D97-AF65-F5344CB8AC3E}">
        <p14:creationId xmlns:p14="http://schemas.microsoft.com/office/powerpoint/2010/main" val="830934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motivation of this project is to essentially built a fully functional and production grade web application fully capable of supporting various kinds of Chatbot services</a:t>
            </a:r>
          </a:p>
          <a:p>
            <a:endParaRPr lang="en-SG" dirty="0"/>
          </a:p>
          <a:p>
            <a:r>
              <a:rPr lang="en-SG" dirty="0"/>
              <a:t>Besides that we will want to be able to emulate various kinds of chatbot input cases this can range from the basic text input to more advanced input methods like a real time speech input</a:t>
            </a:r>
          </a:p>
          <a:p>
            <a:endParaRPr lang="en-SG" dirty="0"/>
          </a:p>
          <a:p>
            <a:r>
              <a:rPr lang="en-SG" dirty="0"/>
              <a:t>Developing a platform for Chatbot developers to analyse their chatbot performance against a benchmark chatbot model</a:t>
            </a:r>
          </a:p>
          <a:p>
            <a:endParaRPr lang="en-SG" dirty="0"/>
          </a:p>
          <a:p>
            <a:r>
              <a:rPr lang="en-SG" dirty="0"/>
              <a:t>And hopefully be able to deliver a virtual overview of the chatbot performance</a:t>
            </a:r>
          </a:p>
        </p:txBody>
      </p:sp>
      <p:sp>
        <p:nvSpPr>
          <p:cNvPr id="4" name="Slide Number Placeholder 3"/>
          <p:cNvSpPr>
            <a:spLocks noGrp="1"/>
          </p:cNvSpPr>
          <p:nvPr>
            <p:ph type="sldNum" sz="quarter" idx="5"/>
          </p:nvPr>
        </p:nvSpPr>
        <p:spPr/>
        <p:txBody>
          <a:bodyPr/>
          <a:lstStyle/>
          <a:p>
            <a:fld id="{4AEC2787-0AAB-467C-B983-4EB96CF32C6B}" type="slidenum">
              <a:rPr lang="en-SG" smtClean="0"/>
              <a:t>3</a:t>
            </a:fld>
            <a:endParaRPr lang="en-SG"/>
          </a:p>
        </p:txBody>
      </p:sp>
    </p:spTree>
    <p:extLst>
      <p:ext uri="{BB962C8B-B14F-4D97-AF65-F5344CB8AC3E}">
        <p14:creationId xmlns:p14="http://schemas.microsoft.com/office/powerpoint/2010/main" val="2189104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first feature would be the text input. Text input is the single point of entry for any FAQ intentions, this includes the handling of speech transcriptions from real time audio inputs. Hence text input handling must be able to store input changes and final transcribed strings before sending them out to the respective chatbot services.</a:t>
            </a:r>
          </a:p>
        </p:txBody>
      </p:sp>
      <p:sp>
        <p:nvSpPr>
          <p:cNvPr id="4" name="Slide Number Placeholder 3"/>
          <p:cNvSpPr>
            <a:spLocks noGrp="1"/>
          </p:cNvSpPr>
          <p:nvPr>
            <p:ph type="sldNum" sz="quarter" idx="5"/>
          </p:nvPr>
        </p:nvSpPr>
        <p:spPr/>
        <p:txBody>
          <a:bodyPr/>
          <a:lstStyle/>
          <a:p>
            <a:fld id="{4AEC2787-0AAB-467C-B983-4EB96CF32C6B}" type="slidenum">
              <a:rPr lang="en-SG" smtClean="0"/>
              <a:t>30</a:t>
            </a:fld>
            <a:endParaRPr lang="en-SG"/>
          </a:p>
        </p:txBody>
      </p:sp>
    </p:spTree>
    <p:extLst>
      <p:ext uri="{BB962C8B-B14F-4D97-AF65-F5344CB8AC3E}">
        <p14:creationId xmlns:p14="http://schemas.microsoft.com/office/powerpoint/2010/main" val="734173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Speech input feature allows real time audio streaming and transcription between the client and server. Simulating a speech interaction with the Chatbot through voice recognition technology.</a:t>
            </a:r>
          </a:p>
          <a:p>
            <a:endParaRPr lang="en-SG" dirty="0"/>
          </a:p>
          <a:p>
            <a:r>
              <a:rPr lang="en-SG" dirty="0"/>
              <a:t>Unlike the half duplex client server communication, live streaming of audio requires a full duplex communication so that transcribed audio can be received while a user continues to speak, hence this requires persistent communication between the client server to achieve a real time speech interaction.</a:t>
            </a:r>
          </a:p>
        </p:txBody>
      </p:sp>
      <p:sp>
        <p:nvSpPr>
          <p:cNvPr id="4" name="Slide Number Placeholder 3"/>
          <p:cNvSpPr>
            <a:spLocks noGrp="1"/>
          </p:cNvSpPr>
          <p:nvPr>
            <p:ph type="sldNum" sz="quarter" idx="5"/>
          </p:nvPr>
        </p:nvSpPr>
        <p:spPr/>
        <p:txBody>
          <a:bodyPr/>
          <a:lstStyle/>
          <a:p>
            <a:fld id="{4AEC2787-0AAB-467C-B983-4EB96CF32C6B}" type="slidenum">
              <a:rPr lang="en-SG" smtClean="0"/>
              <a:t>31</a:t>
            </a:fld>
            <a:endParaRPr lang="en-SG"/>
          </a:p>
        </p:txBody>
      </p:sp>
    </p:spTree>
    <p:extLst>
      <p:ext uri="{BB962C8B-B14F-4D97-AF65-F5344CB8AC3E}">
        <p14:creationId xmlns:p14="http://schemas.microsoft.com/office/powerpoint/2010/main" val="3959078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Speech input process would require connection to a audio transcription engine before passing the transcribed text as a text input to the Chabot services. AISG Singapore will be providing the speech transcription API endpoint for the project. </a:t>
            </a:r>
          </a:p>
          <a:p>
            <a:endParaRPr lang="en-SG" dirty="0"/>
          </a:p>
          <a:p>
            <a:r>
              <a:rPr lang="en-SG" dirty="0"/>
              <a:t>A basic transcription works with the establishment of a web socket connection between the react client, Node server and the ASR endpoint as shown in the figure. Audio data is sent as blob data or raw data to the node server and forwarded to the ASR endpoint for audio reconstruction and transcription. </a:t>
            </a:r>
          </a:p>
          <a:p>
            <a:endParaRPr lang="en-SG" dirty="0"/>
          </a:p>
          <a:p>
            <a:r>
              <a:rPr lang="en-SG" dirty="0"/>
              <a:t>The transcribed output will be returned as text object which will be parsed and sent back to the react client as transcribed text.</a:t>
            </a:r>
          </a:p>
        </p:txBody>
      </p:sp>
      <p:sp>
        <p:nvSpPr>
          <p:cNvPr id="4" name="Slide Number Placeholder 3"/>
          <p:cNvSpPr>
            <a:spLocks noGrp="1"/>
          </p:cNvSpPr>
          <p:nvPr>
            <p:ph type="sldNum" sz="quarter" idx="5"/>
          </p:nvPr>
        </p:nvSpPr>
        <p:spPr/>
        <p:txBody>
          <a:bodyPr/>
          <a:lstStyle/>
          <a:p>
            <a:fld id="{4AEC2787-0AAB-467C-B983-4EB96CF32C6B}" type="slidenum">
              <a:rPr lang="en-SG" smtClean="0"/>
              <a:t>32</a:t>
            </a:fld>
            <a:endParaRPr lang="en-SG"/>
          </a:p>
        </p:txBody>
      </p:sp>
    </p:spTree>
    <p:extLst>
      <p:ext uri="{BB962C8B-B14F-4D97-AF65-F5344CB8AC3E}">
        <p14:creationId xmlns:p14="http://schemas.microsoft.com/office/powerpoint/2010/main" val="662448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next feature will be the response comparison, the objective of this feature is to be able to compute a similarity value between a chatbot and the ask Jamie chatbot. </a:t>
            </a:r>
          </a:p>
          <a:p>
            <a:endParaRPr lang="en-SG" dirty="0"/>
          </a:p>
          <a:p>
            <a:r>
              <a:rPr lang="en-SG" dirty="0"/>
              <a:t>This feature is implemented to test a chatbot's FAQ matching capabilities by testing it against a production grade chatbot service. </a:t>
            </a:r>
          </a:p>
          <a:p>
            <a:endParaRPr lang="en-SG" dirty="0"/>
          </a:p>
          <a:p>
            <a:r>
              <a:rPr lang="en-SG" dirty="0"/>
              <a:t>For every chatbot response received, the framework will pair each response of the chatbot with the response of ask Jamie before sending them to the comparator API hosted on Flask. </a:t>
            </a:r>
          </a:p>
        </p:txBody>
      </p:sp>
      <p:sp>
        <p:nvSpPr>
          <p:cNvPr id="4" name="Slide Number Placeholder 3"/>
          <p:cNvSpPr>
            <a:spLocks noGrp="1"/>
          </p:cNvSpPr>
          <p:nvPr>
            <p:ph type="sldNum" sz="quarter" idx="5"/>
          </p:nvPr>
        </p:nvSpPr>
        <p:spPr/>
        <p:txBody>
          <a:bodyPr/>
          <a:lstStyle/>
          <a:p>
            <a:fld id="{4AEC2787-0AAB-467C-B983-4EB96CF32C6B}" type="slidenum">
              <a:rPr lang="en-SG" smtClean="0"/>
              <a:t>33</a:t>
            </a:fld>
            <a:endParaRPr lang="en-SG"/>
          </a:p>
        </p:txBody>
      </p:sp>
    </p:spTree>
    <p:extLst>
      <p:ext uri="{BB962C8B-B14F-4D97-AF65-F5344CB8AC3E}">
        <p14:creationId xmlns:p14="http://schemas.microsoft.com/office/powerpoint/2010/main" val="1725823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On the flask side, the comparator API goes through 2 main steps sentence vectorizing and cosine similarity. </a:t>
            </a:r>
          </a:p>
          <a:p>
            <a:endParaRPr lang="en-SG" dirty="0"/>
          </a:p>
          <a:p>
            <a:r>
              <a:rPr lang="en-SG" dirty="0"/>
              <a:t>In the vectorizing step, the responses goes through tokenization where the sentences are broken down to its individual words, stop words are removed to keep keywords and remove possibilities of it affecting the similarity value.</a:t>
            </a:r>
          </a:p>
          <a:p>
            <a:endParaRPr lang="en-SG" dirty="0"/>
          </a:p>
          <a:p>
            <a:r>
              <a:rPr lang="en-SG" dirty="0"/>
              <a:t>Word tokens are further stemmed as well to make sure that plural forms of the same word are considered when matching.</a:t>
            </a:r>
          </a:p>
          <a:p>
            <a:endParaRPr lang="en-SG" dirty="0"/>
          </a:p>
          <a:p>
            <a:r>
              <a:rPr lang="en-SG" dirty="0"/>
              <a:t>word tokens are then used to create a unique word lists for the creation of each response vector. This vectors are created by setting 1s to the present words of the response tokens that exists in the word lists. </a:t>
            </a:r>
          </a:p>
        </p:txBody>
      </p:sp>
      <p:sp>
        <p:nvSpPr>
          <p:cNvPr id="4" name="Slide Number Placeholder 3"/>
          <p:cNvSpPr>
            <a:spLocks noGrp="1"/>
          </p:cNvSpPr>
          <p:nvPr>
            <p:ph type="sldNum" sz="quarter" idx="5"/>
          </p:nvPr>
        </p:nvSpPr>
        <p:spPr/>
        <p:txBody>
          <a:bodyPr/>
          <a:lstStyle/>
          <a:p>
            <a:fld id="{4AEC2787-0AAB-467C-B983-4EB96CF32C6B}" type="slidenum">
              <a:rPr lang="en-SG" smtClean="0"/>
              <a:t>34</a:t>
            </a:fld>
            <a:endParaRPr lang="en-SG"/>
          </a:p>
        </p:txBody>
      </p:sp>
    </p:spTree>
    <p:extLst>
      <p:ext uri="{BB962C8B-B14F-4D97-AF65-F5344CB8AC3E}">
        <p14:creationId xmlns:p14="http://schemas.microsoft.com/office/powerpoint/2010/main" val="6358543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Once the 2 sets of vectors are computed, cosine similarity formula is applied between the vectors as shown in the figure. where the product of vectors are divided with the product of the norm of each vector. This would return a value from 0 to 1 with 1 representing an exact match and 0 representing a complete mismatch. </a:t>
            </a:r>
          </a:p>
          <a:p>
            <a:endParaRPr lang="en-SG" dirty="0"/>
          </a:p>
          <a:p>
            <a:r>
              <a:rPr lang="en-SG" dirty="0"/>
              <a:t>This value will then be passed back to the client side for display in the framework.</a:t>
            </a:r>
          </a:p>
        </p:txBody>
      </p:sp>
      <p:sp>
        <p:nvSpPr>
          <p:cNvPr id="4" name="Slide Number Placeholder 3"/>
          <p:cNvSpPr>
            <a:spLocks noGrp="1"/>
          </p:cNvSpPr>
          <p:nvPr>
            <p:ph type="sldNum" sz="quarter" idx="5"/>
          </p:nvPr>
        </p:nvSpPr>
        <p:spPr/>
        <p:txBody>
          <a:bodyPr/>
          <a:lstStyle/>
          <a:p>
            <a:fld id="{4AEC2787-0AAB-467C-B983-4EB96CF32C6B}" type="slidenum">
              <a:rPr lang="en-SG" smtClean="0"/>
              <a:t>35</a:t>
            </a:fld>
            <a:endParaRPr lang="en-SG"/>
          </a:p>
        </p:txBody>
      </p:sp>
    </p:spTree>
    <p:extLst>
      <p:ext uri="{BB962C8B-B14F-4D97-AF65-F5344CB8AC3E}">
        <p14:creationId xmlns:p14="http://schemas.microsoft.com/office/powerpoint/2010/main" val="937341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final feature is a overall performance view of the application. This is displayed through a scatter graph report of response accuracies given a batch of test intentions. </a:t>
            </a:r>
          </a:p>
        </p:txBody>
      </p:sp>
      <p:sp>
        <p:nvSpPr>
          <p:cNvPr id="4" name="Slide Number Placeholder 3"/>
          <p:cNvSpPr>
            <a:spLocks noGrp="1"/>
          </p:cNvSpPr>
          <p:nvPr>
            <p:ph type="sldNum" sz="quarter" idx="5"/>
          </p:nvPr>
        </p:nvSpPr>
        <p:spPr/>
        <p:txBody>
          <a:bodyPr/>
          <a:lstStyle/>
          <a:p>
            <a:fld id="{4AEC2787-0AAB-467C-B983-4EB96CF32C6B}" type="slidenum">
              <a:rPr lang="en-SG" smtClean="0"/>
              <a:t>36</a:t>
            </a:fld>
            <a:endParaRPr lang="en-SG"/>
          </a:p>
        </p:txBody>
      </p:sp>
    </p:spTree>
    <p:extLst>
      <p:ext uri="{BB962C8B-B14F-4D97-AF65-F5344CB8AC3E}">
        <p14:creationId xmlns:p14="http://schemas.microsoft.com/office/powerpoint/2010/main" val="26423471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Each intention is loaded into a selected chatbot service and ask Jamie, the response pairs of all intentions will be collated into an array and sent to the comparison API. The result of the comparison will be collated and displayed on the graph. </a:t>
            </a:r>
          </a:p>
        </p:txBody>
      </p:sp>
      <p:sp>
        <p:nvSpPr>
          <p:cNvPr id="4" name="Slide Number Placeholder 3"/>
          <p:cNvSpPr>
            <a:spLocks noGrp="1"/>
          </p:cNvSpPr>
          <p:nvPr>
            <p:ph type="sldNum" sz="quarter" idx="5"/>
          </p:nvPr>
        </p:nvSpPr>
        <p:spPr/>
        <p:txBody>
          <a:bodyPr/>
          <a:lstStyle/>
          <a:p>
            <a:fld id="{4AEC2787-0AAB-467C-B983-4EB96CF32C6B}" type="slidenum">
              <a:rPr lang="en-SG" smtClean="0"/>
              <a:t>37</a:t>
            </a:fld>
            <a:endParaRPr lang="en-SG"/>
          </a:p>
        </p:txBody>
      </p:sp>
    </p:spTree>
    <p:extLst>
      <p:ext uri="{BB962C8B-B14F-4D97-AF65-F5344CB8AC3E}">
        <p14:creationId xmlns:p14="http://schemas.microsoft.com/office/powerpoint/2010/main" val="928812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a:p>
            <a:r>
              <a:rPr lang="en-SG" dirty="0"/>
              <a:t>To conclude properly conclude this presentation, here is a short demonstration of the chatbot framework.</a:t>
            </a:r>
          </a:p>
        </p:txBody>
      </p:sp>
      <p:sp>
        <p:nvSpPr>
          <p:cNvPr id="4" name="Slide Number Placeholder 3"/>
          <p:cNvSpPr>
            <a:spLocks noGrp="1"/>
          </p:cNvSpPr>
          <p:nvPr>
            <p:ph type="sldNum" sz="quarter" idx="5"/>
          </p:nvPr>
        </p:nvSpPr>
        <p:spPr/>
        <p:txBody>
          <a:bodyPr/>
          <a:lstStyle/>
          <a:p>
            <a:fld id="{4AEC2787-0AAB-467C-B983-4EB96CF32C6B}" type="slidenum">
              <a:rPr lang="en-SG" smtClean="0"/>
              <a:t>38</a:t>
            </a:fld>
            <a:endParaRPr lang="en-SG"/>
          </a:p>
        </p:txBody>
      </p:sp>
    </p:spTree>
    <p:extLst>
      <p:ext uri="{BB962C8B-B14F-4D97-AF65-F5344CB8AC3E}">
        <p14:creationId xmlns:p14="http://schemas.microsoft.com/office/powerpoint/2010/main" val="2562142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summarize the following figures are contributions made for this final year project. A complete build up of the web chatbot framework, development of multiple input methods, a response comparison service, performance visualization, integration of open source chatbot platforms and lastly pre-processing algorithms that are hopefully useful in future training of QA Models.</a:t>
            </a:r>
          </a:p>
          <a:p>
            <a:endParaRPr lang="en-SG" dirty="0"/>
          </a:p>
          <a:p>
            <a:r>
              <a:rPr lang="en-SG" dirty="0"/>
              <a:t>This Chatbot framework hopes to support upcoming Chatbot and speech transcription projects by providing a platform to upload their work for performance comparisons against other developers.</a:t>
            </a:r>
          </a:p>
        </p:txBody>
      </p:sp>
      <p:sp>
        <p:nvSpPr>
          <p:cNvPr id="4" name="Slide Number Placeholder 3"/>
          <p:cNvSpPr>
            <a:spLocks noGrp="1"/>
          </p:cNvSpPr>
          <p:nvPr>
            <p:ph type="sldNum" sz="quarter" idx="5"/>
          </p:nvPr>
        </p:nvSpPr>
        <p:spPr/>
        <p:txBody>
          <a:bodyPr/>
          <a:lstStyle/>
          <a:p>
            <a:fld id="{4AEC2787-0AAB-467C-B983-4EB96CF32C6B}" type="slidenum">
              <a:rPr lang="en-SG" smtClean="0"/>
              <a:t>39</a:t>
            </a:fld>
            <a:endParaRPr lang="en-SG"/>
          </a:p>
        </p:txBody>
      </p:sp>
    </p:spTree>
    <p:extLst>
      <p:ext uri="{BB962C8B-B14F-4D97-AF65-F5344CB8AC3E}">
        <p14:creationId xmlns:p14="http://schemas.microsoft.com/office/powerpoint/2010/main" val="2023054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response assessment to be possible, there is a need for a benchmark we can follow</a:t>
            </a:r>
          </a:p>
          <a:p>
            <a:endParaRPr lang="en-SG" dirty="0"/>
          </a:p>
          <a:p>
            <a:r>
              <a:rPr lang="en-SG" dirty="0"/>
              <a:t>The Chatbot benchmark used for this framework comparison would be a Government Developed Virtual assistant Ask Jamie. Ask Jamie virtual assistant, developed by the Govtech agency is being implemented across 70 government agencies and serving FAQ queries of various context.</a:t>
            </a:r>
          </a:p>
          <a:p>
            <a:endParaRPr lang="en-SG" dirty="0"/>
          </a:p>
          <a:p>
            <a:r>
              <a:rPr lang="en-SG" dirty="0"/>
              <a:t>All chatbot services integrated to this framework will essentially be making comparisons with Ask Jamie chatbot.</a:t>
            </a:r>
          </a:p>
        </p:txBody>
      </p:sp>
      <p:sp>
        <p:nvSpPr>
          <p:cNvPr id="4" name="Slide Number Placeholder 3"/>
          <p:cNvSpPr>
            <a:spLocks noGrp="1"/>
          </p:cNvSpPr>
          <p:nvPr>
            <p:ph type="sldNum" sz="quarter" idx="5"/>
          </p:nvPr>
        </p:nvSpPr>
        <p:spPr/>
        <p:txBody>
          <a:bodyPr/>
          <a:lstStyle/>
          <a:p>
            <a:fld id="{4AEC2787-0AAB-467C-B983-4EB96CF32C6B}" type="slidenum">
              <a:rPr lang="en-SG" smtClean="0"/>
              <a:t>4</a:t>
            </a:fld>
            <a:endParaRPr lang="en-SG"/>
          </a:p>
        </p:txBody>
      </p:sp>
    </p:spTree>
    <p:extLst>
      <p:ext uri="{BB962C8B-B14F-4D97-AF65-F5344CB8AC3E}">
        <p14:creationId xmlns:p14="http://schemas.microsoft.com/office/powerpoint/2010/main" val="6093714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Some recommendations on the improvement of this framework is to include a add on form option for adding of new chatbot configurations directly from the framework. Since the current implementation only allows code level integrations, an interface for chatbot integration would improve overall usability of the application.</a:t>
            </a:r>
          </a:p>
        </p:txBody>
      </p:sp>
      <p:sp>
        <p:nvSpPr>
          <p:cNvPr id="4" name="Slide Number Placeholder 3"/>
          <p:cNvSpPr>
            <a:spLocks noGrp="1"/>
          </p:cNvSpPr>
          <p:nvPr>
            <p:ph type="sldNum" sz="quarter" idx="5"/>
          </p:nvPr>
        </p:nvSpPr>
        <p:spPr/>
        <p:txBody>
          <a:bodyPr/>
          <a:lstStyle/>
          <a:p>
            <a:fld id="{4AEC2787-0AAB-467C-B983-4EB96CF32C6B}" type="slidenum">
              <a:rPr lang="en-SG" smtClean="0"/>
              <a:t>40</a:t>
            </a:fld>
            <a:endParaRPr lang="en-SG"/>
          </a:p>
        </p:txBody>
      </p:sp>
    </p:spTree>
    <p:extLst>
      <p:ext uri="{BB962C8B-B14F-4D97-AF65-F5344CB8AC3E}">
        <p14:creationId xmlns:p14="http://schemas.microsoft.com/office/powerpoint/2010/main" val="20152301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final recommendation for this framework would be a database store of past queries and appropriate answers. This can be used to help developers with re-enforced training of their chatbots.</a:t>
            </a:r>
          </a:p>
        </p:txBody>
      </p:sp>
      <p:sp>
        <p:nvSpPr>
          <p:cNvPr id="4" name="Slide Number Placeholder 3"/>
          <p:cNvSpPr>
            <a:spLocks noGrp="1"/>
          </p:cNvSpPr>
          <p:nvPr>
            <p:ph type="sldNum" sz="quarter" idx="5"/>
          </p:nvPr>
        </p:nvSpPr>
        <p:spPr/>
        <p:txBody>
          <a:bodyPr/>
          <a:lstStyle/>
          <a:p>
            <a:fld id="{4AEC2787-0AAB-467C-B983-4EB96CF32C6B}" type="slidenum">
              <a:rPr lang="en-SG" smtClean="0"/>
              <a:t>41</a:t>
            </a:fld>
            <a:endParaRPr lang="en-SG"/>
          </a:p>
        </p:txBody>
      </p:sp>
    </p:spTree>
    <p:extLst>
      <p:ext uri="{BB962C8B-B14F-4D97-AF65-F5344CB8AC3E}">
        <p14:creationId xmlns:p14="http://schemas.microsoft.com/office/powerpoint/2010/main" val="20317283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that, this brings me to the end of the presentation. Thank you.</a:t>
            </a:r>
          </a:p>
        </p:txBody>
      </p:sp>
      <p:sp>
        <p:nvSpPr>
          <p:cNvPr id="4" name="Slide Number Placeholder 3"/>
          <p:cNvSpPr>
            <a:spLocks noGrp="1"/>
          </p:cNvSpPr>
          <p:nvPr>
            <p:ph type="sldNum" sz="quarter" idx="5"/>
          </p:nvPr>
        </p:nvSpPr>
        <p:spPr/>
        <p:txBody>
          <a:bodyPr/>
          <a:lstStyle/>
          <a:p>
            <a:fld id="{4AEC2787-0AAB-467C-B983-4EB96CF32C6B}" type="slidenum">
              <a:rPr lang="en-SG" smtClean="0"/>
              <a:t>42</a:t>
            </a:fld>
            <a:endParaRPr lang="en-SG"/>
          </a:p>
        </p:txBody>
      </p:sp>
    </p:spTree>
    <p:extLst>
      <p:ext uri="{BB962C8B-B14F-4D97-AF65-F5344CB8AC3E}">
        <p14:creationId xmlns:p14="http://schemas.microsoft.com/office/powerpoint/2010/main" val="390877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the motivations set, the objectives required to realize this project is to be able to build a modular platform for seamless onboarding of chatbot services. </a:t>
            </a:r>
          </a:p>
          <a:p>
            <a:endParaRPr lang="en-SG" dirty="0"/>
          </a:p>
          <a:p>
            <a:r>
              <a:rPr lang="en-SG" dirty="0"/>
              <a:t>To tackle user experience, an all rounded input solution will be provided in the form of real time speech and text to facilitate various forms of interactions</a:t>
            </a:r>
          </a:p>
          <a:p>
            <a:endParaRPr lang="en-SG" dirty="0"/>
          </a:p>
          <a:p>
            <a:r>
              <a:rPr lang="en-SG" dirty="0"/>
              <a:t>To help chatbot engineers assess the reliability of their chatbots, an accuracy assessment will be implemented to be able to understand where their bot stands against a reliable benchmark model</a:t>
            </a:r>
          </a:p>
        </p:txBody>
      </p:sp>
      <p:sp>
        <p:nvSpPr>
          <p:cNvPr id="4" name="Slide Number Placeholder 3"/>
          <p:cNvSpPr>
            <a:spLocks noGrp="1"/>
          </p:cNvSpPr>
          <p:nvPr>
            <p:ph type="sldNum" sz="quarter" idx="5"/>
          </p:nvPr>
        </p:nvSpPr>
        <p:spPr/>
        <p:txBody>
          <a:bodyPr/>
          <a:lstStyle/>
          <a:p>
            <a:fld id="{4AEC2787-0AAB-467C-B983-4EB96CF32C6B}" type="slidenum">
              <a:rPr lang="en-SG" smtClean="0"/>
              <a:t>5</a:t>
            </a:fld>
            <a:endParaRPr lang="en-SG"/>
          </a:p>
        </p:txBody>
      </p:sp>
    </p:spTree>
    <p:extLst>
      <p:ext uri="{BB962C8B-B14F-4D97-AF65-F5344CB8AC3E}">
        <p14:creationId xmlns:p14="http://schemas.microsoft.com/office/powerpoint/2010/main" val="1162645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More advanced approach to this framework is to be able to give users an option to load larger batches of input into the framework for a graphical overview of accuracy performance, hopefully this would help developers better gauge their standing of their chatbot against production level chatbots</a:t>
            </a:r>
          </a:p>
        </p:txBody>
      </p:sp>
      <p:sp>
        <p:nvSpPr>
          <p:cNvPr id="4" name="Slide Number Placeholder 3"/>
          <p:cNvSpPr>
            <a:spLocks noGrp="1"/>
          </p:cNvSpPr>
          <p:nvPr>
            <p:ph type="sldNum" sz="quarter" idx="5"/>
          </p:nvPr>
        </p:nvSpPr>
        <p:spPr/>
        <p:txBody>
          <a:bodyPr/>
          <a:lstStyle/>
          <a:p>
            <a:fld id="{4AEC2787-0AAB-467C-B983-4EB96CF32C6B}" type="slidenum">
              <a:rPr lang="en-SG" smtClean="0"/>
              <a:t>6</a:t>
            </a:fld>
            <a:endParaRPr lang="en-SG"/>
          </a:p>
        </p:txBody>
      </p:sp>
    </p:spTree>
    <p:extLst>
      <p:ext uri="{BB962C8B-B14F-4D97-AF65-F5344CB8AC3E}">
        <p14:creationId xmlns:p14="http://schemas.microsoft.com/office/powerpoint/2010/main" val="3594705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web framework consist a client view and a backend to readily facilitate active connections to the various chatbot services, as well as to handle multiple input connections from users. Hence to ensure app resilience and scalability, research is done to understand the tools and software utilized to make this framework possible. </a:t>
            </a:r>
          </a:p>
        </p:txBody>
      </p:sp>
      <p:sp>
        <p:nvSpPr>
          <p:cNvPr id="4" name="Slide Number Placeholder 3"/>
          <p:cNvSpPr>
            <a:spLocks noGrp="1"/>
          </p:cNvSpPr>
          <p:nvPr>
            <p:ph type="sldNum" sz="quarter" idx="5"/>
          </p:nvPr>
        </p:nvSpPr>
        <p:spPr/>
        <p:txBody>
          <a:bodyPr/>
          <a:lstStyle/>
          <a:p>
            <a:fld id="{4AEC2787-0AAB-467C-B983-4EB96CF32C6B}" type="slidenum">
              <a:rPr lang="en-SG" smtClean="0"/>
              <a:t>7</a:t>
            </a:fld>
            <a:endParaRPr lang="en-SG"/>
          </a:p>
        </p:txBody>
      </p:sp>
    </p:spTree>
    <p:extLst>
      <p:ext uri="{BB962C8B-B14F-4D97-AF65-F5344CB8AC3E}">
        <p14:creationId xmlns:p14="http://schemas.microsoft.com/office/powerpoint/2010/main" val="27182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this Chatbot framework, I will be introducing 4 primary chatbot service to for testing in this project development environment. 2 provided models are ask Jamie and MICL labs QA model and another 2 self trained models Dialogflow and text classification models are proof of concepts services to show the variety of chatbots that can be integrated to this framework</a:t>
            </a:r>
          </a:p>
        </p:txBody>
      </p:sp>
      <p:sp>
        <p:nvSpPr>
          <p:cNvPr id="4" name="Slide Number Placeholder 3"/>
          <p:cNvSpPr>
            <a:spLocks noGrp="1"/>
          </p:cNvSpPr>
          <p:nvPr>
            <p:ph type="sldNum" sz="quarter" idx="5"/>
          </p:nvPr>
        </p:nvSpPr>
        <p:spPr/>
        <p:txBody>
          <a:bodyPr/>
          <a:lstStyle/>
          <a:p>
            <a:fld id="{4AEC2787-0AAB-467C-B983-4EB96CF32C6B}" type="slidenum">
              <a:rPr lang="en-SG" smtClean="0"/>
              <a:t>8</a:t>
            </a:fld>
            <a:endParaRPr lang="en-SG"/>
          </a:p>
        </p:txBody>
      </p:sp>
    </p:spTree>
    <p:extLst>
      <p:ext uri="{BB962C8B-B14F-4D97-AF65-F5344CB8AC3E}">
        <p14:creationId xmlns:p14="http://schemas.microsoft.com/office/powerpoint/2010/main" val="3925694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the context of this project development, we will be focused on FAQ chat services a more basic direct question answer matching approach. The FAQ topic we will be targeting on is the Ministry of social and family development (MSF) Baby Bonus. </a:t>
            </a:r>
          </a:p>
          <a:p>
            <a:endParaRPr lang="en-SG" dirty="0"/>
          </a:p>
          <a:p>
            <a:r>
              <a:rPr lang="en-SG" dirty="0"/>
              <a:t>Baby Bonus covers a wide range of FAQ queries ranging from account setups, to schemes and application enquiries. It is also a very good test of question and answering matching models as baby bonus serves people of a wide age group and English competency levels. Hence making this context a great platform to test chatbot services responses to different ways of user input formal and informal.</a:t>
            </a:r>
          </a:p>
        </p:txBody>
      </p:sp>
      <p:sp>
        <p:nvSpPr>
          <p:cNvPr id="4" name="Slide Number Placeholder 3"/>
          <p:cNvSpPr>
            <a:spLocks noGrp="1"/>
          </p:cNvSpPr>
          <p:nvPr>
            <p:ph type="sldNum" sz="quarter" idx="5"/>
          </p:nvPr>
        </p:nvSpPr>
        <p:spPr/>
        <p:txBody>
          <a:bodyPr/>
          <a:lstStyle/>
          <a:p>
            <a:fld id="{4AEC2787-0AAB-467C-B983-4EB96CF32C6B}" type="slidenum">
              <a:rPr lang="en-SG" smtClean="0"/>
              <a:t>9</a:t>
            </a:fld>
            <a:endParaRPr lang="en-SG"/>
          </a:p>
        </p:txBody>
      </p:sp>
    </p:spTree>
    <p:extLst>
      <p:ext uri="{BB962C8B-B14F-4D97-AF65-F5344CB8AC3E}">
        <p14:creationId xmlns:p14="http://schemas.microsoft.com/office/powerpoint/2010/main" val="118496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37438B8-E84B-4C98-BD63-7CDBE15140FD}" type="datetime1">
              <a:rPr lang="en-US" smtClean="0"/>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1335F3-BFBB-4738-8428-2A1E3BC46796}" type="datetime1">
              <a:rPr lang="en-US" smtClean="0"/>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563D41-4733-4D32-A9CD-0FFAC521317B}" type="datetime1">
              <a:rPr lang="en-US" smtClean="0"/>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FDF59F-5237-4896-90CB-5C18FFE8BCFA}" type="datetime1">
              <a:rPr lang="en-US" smtClean="0"/>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BB9102-D3A6-4F96-8FBF-4157C7764271}" type="datetime1">
              <a:rPr lang="en-US" smtClean="0"/>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EA5B310-5788-46CF-AB7C-AEDCEDFBE57E}" type="datetime1">
              <a:rPr lang="en-US" smtClean="0"/>
              <a:t>4/24/2020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5A08D5-7371-4FC0-A8FF-9338C3364355}" type="datetime1">
              <a:rPr lang="en-US" smtClean="0"/>
              <a:t>4/24/2020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FB0198-B185-4824-99D4-F2A4B4BC5C38}" type="datetime1">
              <a:rPr lang="en-US" smtClean="0"/>
              <a:t>4/24/2020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59AAF-B0E1-4C59-A24D-A93F553EDE20}" type="datetime1">
              <a:rPr lang="en-US" smtClean="0"/>
              <a:t>4/24/2020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E75A8E-094C-49D1-8F9D-CEEC0A1E72E2}" type="datetime1">
              <a:rPr lang="en-US" smtClean="0"/>
              <a:t>4/24/2020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7F5833-85B5-489F-9149-3D768AAFE021}" type="datetime1">
              <a:rPr lang="en-US" smtClean="0"/>
              <a:t>4/24/2020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2CB9EC-8BA6-4A9C-9AE4-E8EA90B17478}" type="datetime1">
              <a:rPr lang="en-US" smtClean="0"/>
              <a:t>4/24/2020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6.png"/><Relationship Id="rId7"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3455" r="23583" b="5563"/>
          <a:stretch>
            <a:fillRect/>
          </a:stretch>
        </p:blipFill>
        <p:spPr>
          <a:xfrm>
            <a:off x="1389250" y="1756216"/>
            <a:ext cx="5875846" cy="5718839"/>
          </a:xfrm>
          <a:prstGeom prst="rect">
            <a:avLst/>
          </a:prstGeom>
        </p:spPr>
      </p:pic>
      <p:sp>
        <p:nvSpPr>
          <p:cNvPr id="3" name="TextBox 3"/>
          <p:cNvSpPr txBox="1"/>
          <p:nvPr/>
        </p:nvSpPr>
        <p:spPr>
          <a:xfrm>
            <a:off x="9537954" y="8020791"/>
            <a:ext cx="7721346" cy="1237509"/>
          </a:xfrm>
          <a:prstGeom prst="rect">
            <a:avLst/>
          </a:prstGeom>
        </p:spPr>
        <p:txBody>
          <a:bodyPr lIns="0" tIns="0" rIns="0" bIns="0" rtlCol="0" anchor="t">
            <a:spAutoFit/>
          </a:bodyPr>
          <a:lstStyle/>
          <a:p>
            <a:pPr>
              <a:lnSpc>
                <a:spcPts val="3359"/>
              </a:lnSpc>
            </a:pPr>
            <a:r>
              <a:rPr lang="en-US" sz="2800" dirty="0">
                <a:solidFill>
                  <a:srgbClr val="FFFFFF"/>
                </a:solidFill>
                <a:latin typeface="HK Grotesk Medium"/>
              </a:rPr>
              <a:t>Presented By: Russell Chua </a:t>
            </a:r>
            <a:r>
              <a:rPr lang="en-US" sz="2800" dirty="0" err="1">
                <a:solidFill>
                  <a:srgbClr val="FFFFFF"/>
                </a:solidFill>
                <a:latin typeface="HK Grotesk Medium"/>
              </a:rPr>
              <a:t>Kui</a:t>
            </a:r>
            <a:r>
              <a:rPr lang="en-US" sz="2800" dirty="0">
                <a:solidFill>
                  <a:srgbClr val="FFFFFF"/>
                </a:solidFill>
                <a:latin typeface="HK Grotesk Medium"/>
              </a:rPr>
              <a:t> Hon</a:t>
            </a:r>
          </a:p>
          <a:p>
            <a:pPr>
              <a:lnSpc>
                <a:spcPts val="3359"/>
              </a:lnSpc>
            </a:pPr>
            <a:r>
              <a:rPr lang="en-US" sz="2799" dirty="0">
                <a:solidFill>
                  <a:srgbClr val="FFFFFF"/>
                </a:solidFill>
                <a:latin typeface="HK Grotesk Medium"/>
              </a:rPr>
              <a:t>Supervisor: Associate Professor Chng Eng Siong</a:t>
            </a:r>
          </a:p>
          <a:p>
            <a:pPr>
              <a:lnSpc>
                <a:spcPts val="3360"/>
              </a:lnSpc>
            </a:pPr>
            <a:r>
              <a:rPr lang="en-US" sz="2799" dirty="0">
                <a:solidFill>
                  <a:srgbClr val="FFFFFF"/>
                </a:solidFill>
                <a:latin typeface="HK Grotesk Medium"/>
              </a:rPr>
              <a:t>Examiner: Dr Smitha </a:t>
            </a:r>
            <a:r>
              <a:rPr lang="en-US" sz="2799" dirty="0" err="1">
                <a:solidFill>
                  <a:srgbClr val="FFFFFF"/>
                </a:solidFill>
                <a:latin typeface="HK Grotesk Medium"/>
              </a:rPr>
              <a:t>Kavallur</a:t>
            </a:r>
            <a:r>
              <a:rPr lang="en-US" sz="2799" dirty="0">
                <a:solidFill>
                  <a:srgbClr val="FFFFFF"/>
                </a:solidFill>
                <a:latin typeface="HK Grotesk Medium"/>
              </a:rPr>
              <a:t> </a:t>
            </a:r>
            <a:r>
              <a:rPr lang="en-US" sz="2799" dirty="0" err="1">
                <a:solidFill>
                  <a:srgbClr val="FFFFFF"/>
                </a:solidFill>
                <a:latin typeface="HK Grotesk Medium"/>
              </a:rPr>
              <a:t>Pisharath</a:t>
            </a:r>
            <a:r>
              <a:rPr lang="en-US" sz="2799" dirty="0">
                <a:solidFill>
                  <a:srgbClr val="FFFFFF"/>
                </a:solidFill>
                <a:latin typeface="HK Grotesk Medium"/>
              </a:rPr>
              <a:t> Gopi</a:t>
            </a:r>
          </a:p>
        </p:txBody>
      </p:sp>
      <p:sp>
        <p:nvSpPr>
          <p:cNvPr id="4" name="TextBox 4"/>
          <p:cNvSpPr txBox="1"/>
          <p:nvPr/>
        </p:nvSpPr>
        <p:spPr>
          <a:xfrm>
            <a:off x="7759584" y="1756216"/>
            <a:ext cx="10177738" cy="3871182"/>
          </a:xfrm>
          <a:prstGeom prst="rect">
            <a:avLst/>
          </a:prstGeom>
        </p:spPr>
        <p:txBody>
          <a:bodyPr lIns="0" tIns="0" rIns="0" bIns="0" rtlCol="0" anchor="t">
            <a:spAutoFit/>
          </a:bodyPr>
          <a:lstStyle/>
          <a:p>
            <a:pPr>
              <a:lnSpc>
                <a:spcPts val="7679"/>
              </a:lnSpc>
            </a:pPr>
            <a:r>
              <a:rPr lang="en-US" sz="6399" dirty="0">
                <a:solidFill>
                  <a:srgbClr val="FFFFFF"/>
                </a:solidFill>
                <a:latin typeface="HK Grotesk Bold"/>
              </a:rPr>
              <a:t>FAQ CHATBOT WEB FRAMEWORK FOR COMPARISONS AND PERFORMANCE ANALYSIS</a:t>
            </a:r>
          </a:p>
        </p:txBody>
      </p:sp>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1</a:t>
            </a:r>
          </a:p>
        </p:txBody>
      </p:sp>
      <p:sp>
        <p:nvSpPr>
          <p:cNvPr id="6" name="TextBox 5">
            <a:extLst>
              <a:ext uri="{FF2B5EF4-FFF2-40B4-BE49-F238E27FC236}">
                <a16:creationId xmlns:a16="http://schemas.microsoft.com/office/drawing/2014/main" id="{DF888E5F-26EE-4027-96DD-CC80EEDA66EF}"/>
              </a:ext>
            </a:extLst>
          </p:cNvPr>
          <p:cNvSpPr txBox="1"/>
          <p:nvPr/>
        </p:nvSpPr>
        <p:spPr>
          <a:xfrm>
            <a:off x="1389250" y="7509167"/>
            <a:ext cx="6611750" cy="523220"/>
          </a:xfrm>
          <a:prstGeom prst="rect">
            <a:avLst/>
          </a:prstGeom>
          <a:noFill/>
        </p:spPr>
        <p:txBody>
          <a:bodyPr wrap="square" rtlCol="0">
            <a:spAutoFit/>
          </a:bodyPr>
          <a:lstStyle/>
          <a:p>
            <a:r>
              <a:rPr lang="en-SG" sz="1400" i="1" dirty="0">
                <a:solidFill>
                  <a:schemeClr val="bg1"/>
                </a:solidFill>
              </a:rPr>
              <a:t>Chatbot Image adapted from https://www.singlegrain.com/email-marketing/email-marketing-vs-chatbot-marketing-the-ultimate-showdown/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011420" y="4091318"/>
            <a:ext cx="9247880" cy="4883068"/>
          </a:xfrm>
          <a:prstGeom prst="rect">
            <a:avLst/>
          </a:prstGeom>
        </p:spPr>
        <p:txBody>
          <a:bodyPr lIns="0" tIns="0" rIns="0" bIns="0" rtlCol="0" anchor="t">
            <a:spAutoFit/>
          </a:bodyPr>
          <a:lstStyle/>
          <a:p>
            <a:pPr marL="561340" lvl="1" indent="-280670">
              <a:lnSpc>
                <a:spcPts val="4759"/>
              </a:lnSpc>
              <a:buFont typeface="Arial"/>
              <a:buChar char="•"/>
            </a:pPr>
            <a:r>
              <a:rPr lang="en-US" sz="3399" dirty="0">
                <a:solidFill>
                  <a:srgbClr val="FFFFFF"/>
                </a:solidFill>
                <a:latin typeface="Open Sans Light"/>
              </a:rPr>
              <a:t>QA matching model designed by graduate student </a:t>
            </a:r>
          </a:p>
          <a:p>
            <a:pPr>
              <a:lnSpc>
                <a:spcPts val="4759"/>
              </a:lnSpc>
            </a:pPr>
            <a:endParaRPr lang="en-US" sz="3399" dirty="0">
              <a:solidFill>
                <a:srgbClr val="FFFFFF"/>
              </a:solidFill>
              <a:latin typeface="Open Sans Light"/>
            </a:endParaRPr>
          </a:p>
          <a:p>
            <a:pPr marL="561340" lvl="1" indent="-280670">
              <a:lnSpc>
                <a:spcPts val="4759"/>
              </a:lnSpc>
              <a:buFont typeface="Arial"/>
              <a:buChar char="•"/>
            </a:pPr>
            <a:r>
              <a:rPr lang="en-US" sz="3399" dirty="0">
                <a:solidFill>
                  <a:srgbClr val="FFFFFF"/>
                </a:solidFill>
                <a:latin typeface="Open Sans Light"/>
              </a:rPr>
              <a:t>Leveraging advanced Natural Language Processing model for QA matching</a:t>
            </a:r>
          </a:p>
          <a:p>
            <a:pPr>
              <a:lnSpc>
                <a:spcPts val="4759"/>
              </a:lnSpc>
            </a:pPr>
            <a:endParaRPr lang="en-US" sz="3399" dirty="0">
              <a:solidFill>
                <a:srgbClr val="FFFFFF"/>
              </a:solidFill>
              <a:latin typeface="Open Sans Light"/>
            </a:endParaRPr>
          </a:p>
          <a:p>
            <a:pPr marL="561340" lvl="1" indent="-280670">
              <a:lnSpc>
                <a:spcPts val="4759"/>
              </a:lnSpc>
              <a:buFont typeface="Arial"/>
              <a:buChar char="•"/>
            </a:pPr>
            <a:r>
              <a:rPr lang="en-US" sz="3400" dirty="0">
                <a:solidFill>
                  <a:srgbClr val="FFFFFF"/>
                </a:solidFill>
                <a:latin typeface="Open Sans Light"/>
              </a:rPr>
              <a:t>Contacted through API service hosted in MICL Lab</a:t>
            </a:r>
          </a:p>
        </p:txBody>
      </p:sp>
      <p:pic>
        <p:nvPicPr>
          <p:cNvPr id="3" name="Picture 3"/>
          <p:cNvPicPr>
            <a:picLocks noChangeAspect="1"/>
          </p:cNvPicPr>
          <p:nvPr/>
        </p:nvPicPr>
        <p:blipFill>
          <a:blip r:embed="rId3"/>
          <a:srcRect t="12590" b="16865"/>
          <a:stretch>
            <a:fillRect/>
          </a:stretch>
        </p:blipFill>
        <p:spPr>
          <a:xfrm>
            <a:off x="1028700" y="3694766"/>
            <a:ext cx="6398572" cy="2897468"/>
          </a:xfrm>
          <a:prstGeom prst="rect">
            <a:avLst/>
          </a:prstGeom>
        </p:spPr>
      </p:pic>
      <p:sp>
        <p:nvSpPr>
          <p:cNvPr id="4" name="TextBox 4"/>
          <p:cNvSpPr txBox="1"/>
          <p:nvPr/>
        </p:nvSpPr>
        <p:spPr>
          <a:xfrm>
            <a:off x="626430" y="608567"/>
            <a:ext cx="14188606"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CHATBOT SERVICES</a:t>
            </a:r>
          </a:p>
        </p:txBody>
      </p:sp>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10</a:t>
            </a:r>
          </a:p>
        </p:txBody>
      </p:sp>
      <p:sp>
        <p:nvSpPr>
          <p:cNvPr id="6" name="TextBox 6"/>
          <p:cNvSpPr txBox="1"/>
          <p:nvPr/>
        </p:nvSpPr>
        <p:spPr>
          <a:xfrm>
            <a:off x="8011420" y="2784163"/>
            <a:ext cx="7326935"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MICL QA Matching</a:t>
            </a: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011420" y="4091318"/>
            <a:ext cx="9247880" cy="5328560"/>
          </a:xfrm>
          <a:prstGeom prst="rect">
            <a:avLst/>
          </a:prstGeom>
        </p:spPr>
        <p:txBody>
          <a:bodyPr lIns="0" tIns="0" rIns="0" bIns="0" rtlCol="0" anchor="t">
            <a:spAutoFit/>
          </a:bodyPr>
          <a:lstStyle/>
          <a:p>
            <a:pPr marL="561340" lvl="1" indent="-280670">
              <a:lnSpc>
                <a:spcPts val="4759"/>
              </a:lnSpc>
              <a:buFont typeface="Arial"/>
              <a:buChar char="•"/>
            </a:pPr>
            <a:r>
              <a:rPr lang="en-US" sz="3399">
                <a:solidFill>
                  <a:srgbClr val="FFFFFF"/>
                </a:solidFill>
                <a:latin typeface="Open Sans Light"/>
              </a:rPr>
              <a:t>Open source natural language processing platform developed by Google</a:t>
            </a:r>
          </a:p>
          <a:p>
            <a:pPr>
              <a:lnSpc>
                <a:spcPts val="4759"/>
              </a:lnSpc>
            </a:pPr>
            <a:endParaRPr lang="en-US" sz="3399">
              <a:solidFill>
                <a:srgbClr val="FFFFFF"/>
              </a:solidFill>
              <a:latin typeface="Open Sans Light"/>
            </a:endParaRPr>
          </a:p>
          <a:p>
            <a:pPr marL="561340" lvl="1" indent="-280670">
              <a:lnSpc>
                <a:spcPts val="4759"/>
              </a:lnSpc>
              <a:buFont typeface="Arial"/>
              <a:buChar char="•"/>
            </a:pPr>
            <a:r>
              <a:rPr lang="en-US" sz="3399">
                <a:solidFill>
                  <a:srgbClr val="FFFFFF"/>
                </a:solidFill>
                <a:latin typeface="Open Sans Light"/>
              </a:rPr>
              <a:t>Client interface to build conversational applications</a:t>
            </a:r>
          </a:p>
          <a:p>
            <a:pPr>
              <a:lnSpc>
                <a:spcPts val="4759"/>
              </a:lnSpc>
            </a:pPr>
            <a:endParaRPr lang="en-US" sz="3399">
              <a:solidFill>
                <a:srgbClr val="FFFFFF"/>
              </a:solidFill>
              <a:latin typeface="Open Sans Light"/>
            </a:endParaRPr>
          </a:p>
          <a:p>
            <a:pPr marL="561340" lvl="1" indent="-280670">
              <a:lnSpc>
                <a:spcPts val="4759"/>
              </a:lnSpc>
              <a:buFont typeface="Arial"/>
              <a:buChar char="•"/>
            </a:pPr>
            <a:r>
              <a:rPr lang="en-US" sz="3400">
                <a:solidFill>
                  <a:srgbClr val="FFFFFF"/>
                </a:solidFill>
                <a:latin typeface="Open Sans Light"/>
              </a:rPr>
              <a:t>Client API for intention uploading</a:t>
            </a:r>
          </a:p>
          <a:p>
            <a:pPr>
              <a:lnSpc>
                <a:spcPts val="4759"/>
              </a:lnSpc>
            </a:pPr>
            <a:endParaRPr lang="en-US" sz="3400">
              <a:solidFill>
                <a:srgbClr val="FFFFFF"/>
              </a:solidFill>
              <a:latin typeface="Open Sans Light"/>
            </a:endParaRPr>
          </a:p>
          <a:p>
            <a:pPr>
              <a:lnSpc>
                <a:spcPts val="4648"/>
              </a:lnSpc>
              <a:spcBef>
                <a:spcPct val="0"/>
              </a:spcBef>
            </a:pPr>
            <a:endParaRPr lang="en-US" sz="3400">
              <a:solidFill>
                <a:srgbClr val="FFFFFF"/>
              </a:solidFill>
              <a:latin typeface="Open Sans Light"/>
            </a:endParaRPr>
          </a:p>
        </p:txBody>
      </p:sp>
      <p:pic>
        <p:nvPicPr>
          <p:cNvPr id="3" name="Picture 3"/>
          <p:cNvPicPr>
            <a:picLocks noChangeAspect="1"/>
          </p:cNvPicPr>
          <p:nvPr/>
        </p:nvPicPr>
        <p:blipFill>
          <a:blip r:embed="rId3"/>
          <a:srcRect l="8440" t="8782" r="7100" b="14866"/>
          <a:stretch>
            <a:fillRect/>
          </a:stretch>
        </p:blipFill>
        <p:spPr>
          <a:xfrm>
            <a:off x="884538" y="2231198"/>
            <a:ext cx="6212151" cy="2078502"/>
          </a:xfrm>
          <a:prstGeom prst="rect">
            <a:avLst/>
          </a:prstGeom>
        </p:spPr>
      </p:pic>
      <p:pic>
        <p:nvPicPr>
          <p:cNvPr id="4" name="Picture 4"/>
          <p:cNvPicPr>
            <a:picLocks noChangeAspect="1"/>
          </p:cNvPicPr>
          <p:nvPr/>
        </p:nvPicPr>
        <p:blipFill>
          <a:blip r:embed="rId4"/>
          <a:srcRect/>
          <a:stretch>
            <a:fillRect/>
          </a:stretch>
        </p:blipFill>
        <p:spPr>
          <a:xfrm>
            <a:off x="884538" y="4634518"/>
            <a:ext cx="6212151" cy="3972956"/>
          </a:xfrm>
          <a:prstGeom prst="rect">
            <a:avLst/>
          </a:prstGeom>
        </p:spPr>
      </p:pic>
      <p:sp>
        <p:nvSpPr>
          <p:cNvPr id="5" name="TextBox 5"/>
          <p:cNvSpPr txBox="1"/>
          <p:nvPr/>
        </p:nvSpPr>
        <p:spPr>
          <a:xfrm>
            <a:off x="626430" y="608567"/>
            <a:ext cx="14188606"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CHATBOT SERVICES</a:t>
            </a:r>
          </a:p>
        </p:txBody>
      </p:sp>
      <p:sp>
        <p:nvSpPr>
          <p:cNvPr id="6" name="TextBox 6"/>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11</a:t>
            </a:r>
          </a:p>
        </p:txBody>
      </p:sp>
      <p:sp>
        <p:nvSpPr>
          <p:cNvPr id="7" name="TextBox 7"/>
          <p:cNvSpPr txBox="1"/>
          <p:nvPr/>
        </p:nvSpPr>
        <p:spPr>
          <a:xfrm>
            <a:off x="8011420" y="2784163"/>
            <a:ext cx="7326935"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Dialogflow</a:t>
            </a:r>
          </a:p>
        </p:txBody>
      </p:sp>
      <p:sp>
        <p:nvSpPr>
          <p:cNvPr id="11" name="Rectangle 10">
            <a:extLst>
              <a:ext uri="{FF2B5EF4-FFF2-40B4-BE49-F238E27FC236}">
                <a16:creationId xmlns:a16="http://schemas.microsoft.com/office/drawing/2014/main" id="{13CF58CF-95BC-42D4-A055-DD4A6C1CF0AF}"/>
              </a:ext>
            </a:extLst>
          </p:cNvPr>
          <p:cNvSpPr/>
          <p:nvPr/>
        </p:nvSpPr>
        <p:spPr>
          <a:xfrm>
            <a:off x="884538" y="8716001"/>
            <a:ext cx="3763662" cy="523220"/>
          </a:xfrm>
          <a:prstGeom prst="rect">
            <a:avLst/>
          </a:prstGeom>
        </p:spPr>
        <p:txBody>
          <a:bodyPr wrap="square">
            <a:spAutoFit/>
          </a:bodyPr>
          <a:lstStyle/>
          <a:p>
            <a:r>
              <a:rPr lang="en-SG" sz="1400" i="1" dirty="0">
                <a:solidFill>
                  <a:schemeClr val="bg1"/>
                </a:solidFill>
              </a:rPr>
              <a:t>Dialogflow Interface Screenshot adapted from </a:t>
            </a:r>
          </a:p>
          <a:p>
            <a:r>
              <a:rPr lang="en-SG" sz="1400" i="1" dirty="0">
                <a:solidFill>
                  <a:schemeClr val="bg1"/>
                </a:solidFill>
              </a:rPr>
              <a:t>https://dialogflow.com/</a:t>
            </a:r>
          </a:p>
        </p:txBody>
      </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011420" y="4091318"/>
            <a:ext cx="9247880" cy="4248279"/>
          </a:xfrm>
          <a:prstGeom prst="rect">
            <a:avLst/>
          </a:prstGeom>
        </p:spPr>
        <p:txBody>
          <a:bodyPr lIns="0" tIns="0" rIns="0" bIns="0" rtlCol="0" anchor="t">
            <a:spAutoFit/>
          </a:bodyPr>
          <a:lstStyle/>
          <a:p>
            <a:pPr marL="561340" lvl="1" indent="-280670">
              <a:lnSpc>
                <a:spcPts val="4759"/>
              </a:lnSpc>
              <a:buFont typeface="Arial"/>
              <a:buChar char="•"/>
            </a:pPr>
            <a:r>
              <a:rPr lang="en-US" sz="3400" dirty="0">
                <a:solidFill>
                  <a:srgbClr val="FFFFFF"/>
                </a:solidFill>
                <a:latin typeface="Open Sans Light"/>
              </a:rPr>
              <a:t>Question prediction platform written in python</a:t>
            </a:r>
          </a:p>
          <a:p>
            <a:pPr>
              <a:lnSpc>
                <a:spcPts val="4759"/>
              </a:lnSpc>
            </a:pPr>
            <a:endParaRPr lang="en-US" sz="3400" dirty="0">
              <a:solidFill>
                <a:srgbClr val="FFFFFF"/>
              </a:solidFill>
              <a:latin typeface="Open Sans Light"/>
            </a:endParaRPr>
          </a:p>
          <a:p>
            <a:pPr marL="561340" lvl="1" indent="-280670">
              <a:lnSpc>
                <a:spcPts val="4759"/>
              </a:lnSpc>
              <a:buFont typeface="Arial"/>
              <a:buChar char="•"/>
            </a:pPr>
            <a:r>
              <a:rPr lang="en-US" sz="3399" dirty="0">
                <a:solidFill>
                  <a:srgbClr val="FFFFFF"/>
                </a:solidFill>
                <a:latin typeface="Open Sans Light"/>
              </a:rPr>
              <a:t>Trains permutations of questions and builds a model to predict question given different inputs</a:t>
            </a:r>
          </a:p>
          <a:p>
            <a:pPr>
              <a:lnSpc>
                <a:spcPts val="4648"/>
              </a:lnSpc>
              <a:spcBef>
                <a:spcPct val="0"/>
              </a:spcBef>
            </a:pPr>
            <a:endParaRPr lang="en-US" sz="3399" dirty="0">
              <a:solidFill>
                <a:srgbClr val="FFFFFF"/>
              </a:solidFill>
              <a:latin typeface="Open Sans Light"/>
            </a:endParaRPr>
          </a:p>
        </p:txBody>
      </p:sp>
      <p:pic>
        <p:nvPicPr>
          <p:cNvPr id="3" name="Picture 3"/>
          <p:cNvPicPr>
            <a:picLocks noChangeAspect="1"/>
          </p:cNvPicPr>
          <p:nvPr/>
        </p:nvPicPr>
        <p:blipFill>
          <a:blip r:embed="rId3"/>
          <a:srcRect l="10590" t="758" r="7728"/>
          <a:stretch>
            <a:fillRect/>
          </a:stretch>
        </p:blipFill>
        <p:spPr>
          <a:xfrm>
            <a:off x="770593" y="3185505"/>
            <a:ext cx="6446108" cy="3915990"/>
          </a:xfrm>
          <a:prstGeom prst="rect">
            <a:avLst/>
          </a:prstGeom>
        </p:spPr>
      </p:pic>
      <p:sp>
        <p:nvSpPr>
          <p:cNvPr id="4" name="TextBox 4"/>
          <p:cNvSpPr txBox="1"/>
          <p:nvPr/>
        </p:nvSpPr>
        <p:spPr>
          <a:xfrm>
            <a:off x="626430" y="608567"/>
            <a:ext cx="14188606"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CHATBOT SERVICES</a:t>
            </a:r>
          </a:p>
        </p:txBody>
      </p:sp>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12</a:t>
            </a:r>
          </a:p>
        </p:txBody>
      </p:sp>
      <p:sp>
        <p:nvSpPr>
          <p:cNvPr id="6" name="TextBox 6"/>
          <p:cNvSpPr txBox="1"/>
          <p:nvPr/>
        </p:nvSpPr>
        <p:spPr>
          <a:xfrm>
            <a:off x="8011420" y="2784163"/>
            <a:ext cx="7634296"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Text Classification Model</a:t>
            </a: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8882573" cy="10287000"/>
          </a:xfrm>
          <a:prstGeom prst="rect">
            <a:avLst/>
          </a:prstGeom>
          <a:solidFill>
            <a:srgbClr val="191824"/>
          </a:solidFill>
        </p:spPr>
      </p:sp>
      <p:pic>
        <p:nvPicPr>
          <p:cNvPr id="3" name="Picture 3"/>
          <p:cNvPicPr>
            <a:picLocks noChangeAspect="1"/>
          </p:cNvPicPr>
          <p:nvPr/>
        </p:nvPicPr>
        <p:blipFill>
          <a:blip r:embed="rId3"/>
          <a:srcRect/>
          <a:stretch>
            <a:fillRect/>
          </a:stretch>
        </p:blipFill>
        <p:spPr>
          <a:xfrm>
            <a:off x="11792295" y="1028700"/>
            <a:ext cx="4082634" cy="1371765"/>
          </a:xfrm>
          <a:prstGeom prst="rect">
            <a:avLst/>
          </a:prstGeom>
        </p:spPr>
      </p:pic>
      <p:pic>
        <p:nvPicPr>
          <p:cNvPr id="4" name="Picture 4"/>
          <p:cNvPicPr>
            <a:picLocks noChangeAspect="1"/>
          </p:cNvPicPr>
          <p:nvPr/>
        </p:nvPicPr>
        <p:blipFill>
          <a:blip r:embed="rId4"/>
          <a:srcRect/>
          <a:stretch>
            <a:fillRect/>
          </a:stretch>
        </p:blipFill>
        <p:spPr>
          <a:xfrm>
            <a:off x="12182133" y="2754974"/>
            <a:ext cx="3302958" cy="2020310"/>
          </a:xfrm>
          <a:prstGeom prst="rect">
            <a:avLst/>
          </a:prstGeom>
        </p:spPr>
      </p:pic>
      <p:pic>
        <p:nvPicPr>
          <p:cNvPr id="5" name="Picture 5"/>
          <p:cNvPicPr>
            <a:picLocks noChangeAspect="1"/>
          </p:cNvPicPr>
          <p:nvPr/>
        </p:nvPicPr>
        <p:blipFill>
          <a:blip r:embed="rId5"/>
          <a:srcRect/>
          <a:stretch>
            <a:fillRect/>
          </a:stretch>
        </p:blipFill>
        <p:spPr>
          <a:xfrm>
            <a:off x="12016763" y="7415381"/>
            <a:ext cx="3633699" cy="2032548"/>
          </a:xfrm>
          <a:prstGeom prst="rect">
            <a:avLst/>
          </a:prstGeom>
        </p:spPr>
      </p:pic>
      <p:pic>
        <p:nvPicPr>
          <p:cNvPr id="6" name="Picture 6"/>
          <p:cNvPicPr>
            <a:picLocks noChangeAspect="1"/>
          </p:cNvPicPr>
          <p:nvPr/>
        </p:nvPicPr>
        <p:blipFill>
          <a:blip r:embed="rId6"/>
          <a:srcRect/>
          <a:stretch>
            <a:fillRect/>
          </a:stretch>
        </p:blipFill>
        <p:spPr>
          <a:xfrm>
            <a:off x="11234158" y="4903597"/>
            <a:ext cx="5198909" cy="2278855"/>
          </a:xfrm>
          <a:prstGeom prst="rect">
            <a:avLst/>
          </a:prstGeom>
        </p:spPr>
      </p:pic>
      <p:sp>
        <p:nvSpPr>
          <p:cNvPr id="7" name="TextBox 7"/>
          <p:cNvSpPr txBox="1"/>
          <p:nvPr/>
        </p:nvSpPr>
        <p:spPr>
          <a:xfrm>
            <a:off x="570795" y="3474129"/>
            <a:ext cx="7740983" cy="2925611"/>
          </a:xfrm>
          <a:prstGeom prst="rect">
            <a:avLst/>
          </a:prstGeom>
        </p:spPr>
        <p:txBody>
          <a:bodyPr lIns="0" tIns="0" rIns="0" bIns="0" rtlCol="0" anchor="t">
            <a:spAutoFit/>
          </a:bodyPr>
          <a:lstStyle/>
          <a:p>
            <a:pPr>
              <a:lnSpc>
                <a:spcPts val="7699"/>
              </a:lnSpc>
            </a:pPr>
            <a:r>
              <a:rPr lang="en-US" sz="7000">
                <a:solidFill>
                  <a:srgbClr val="FFFFFF"/>
                </a:solidFill>
                <a:latin typeface="HK Grotesk Bold"/>
              </a:rPr>
              <a:t>CHATBOT FRAMEWORK</a:t>
            </a:r>
          </a:p>
          <a:p>
            <a:pPr>
              <a:lnSpc>
                <a:spcPts val="7700"/>
              </a:lnSpc>
            </a:pPr>
            <a:r>
              <a:rPr lang="en-US" sz="6999">
                <a:solidFill>
                  <a:srgbClr val="FFFFFF"/>
                </a:solidFill>
                <a:latin typeface="HK Grotesk Bold"/>
              </a:rPr>
              <a:t>IMPLEMENTATION</a:t>
            </a:r>
          </a:p>
        </p:txBody>
      </p:sp>
      <p:sp>
        <p:nvSpPr>
          <p:cNvPr id="8" name="TextBox 8"/>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191824"/>
                </a:solidFill>
                <a:latin typeface="HK Grotesk Medium"/>
              </a:rPr>
              <a:t>13</a:t>
            </a:r>
          </a:p>
        </p:txBody>
      </p:sp>
      <p:sp>
        <p:nvSpPr>
          <p:cNvPr id="10" name="Rectangle 9">
            <a:extLst>
              <a:ext uri="{FF2B5EF4-FFF2-40B4-BE49-F238E27FC236}">
                <a16:creationId xmlns:a16="http://schemas.microsoft.com/office/drawing/2014/main" id="{3551A4D7-F2CA-467C-9E10-308593439CC7}"/>
              </a:ext>
            </a:extLst>
          </p:cNvPr>
          <p:cNvSpPr/>
          <p:nvPr/>
        </p:nvSpPr>
        <p:spPr>
          <a:xfrm>
            <a:off x="14478000" y="2137818"/>
            <a:ext cx="2468992" cy="523220"/>
          </a:xfrm>
          <a:prstGeom prst="rect">
            <a:avLst/>
          </a:prstGeom>
        </p:spPr>
        <p:txBody>
          <a:bodyPr wrap="square">
            <a:spAutoFit/>
          </a:bodyPr>
          <a:lstStyle/>
          <a:p>
            <a:r>
              <a:rPr lang="en-SG" sz="1400" i="1" dirty="0"/>
              <a:t>React Logo adapted from </a:t>
            </a:r>
          </a:p>
          <a:p>
            <a:r>
              <a:rPr lang="en-SG" sz="1400" i="1" dirty="0"/>
              <a:t>https://reactjs.org/</a:t>
            </a:r>
          </a:p>
        </p:txBody>
      </p:sp>
      <p:sp>
        <p:nvSpPr>
          <p:cNvPr id="11" name="Rectangle 10">
            <a:extLst>
              <a:ext uri="{FF2B5EF4-FFF2-40B4-BE49-F238E27FC236}">
                <a16:creationId xmlns:a16="http://schemas.microsoft.com/office/drawing/2014/main" id="{9343DDB0-3B98-46CB-A6FB-561058B36653}"/>
              </a:ext>
            </a:extLst>
          </p:cNvPr>
          <p:cNvSpPr/>
          <p:nvPr/>
        </p:nvSpPr>
        <p:spPr>
          <a:xfrm>
            <a:off x="14478000" y="4092189"/>
            <a:ext cx="2468992" cy="523220"/>
          </a:xfrm>
          <a:prstGeom prst="rect">
            <a:avLst/>
          </a:prstGeom>
        </p:spPr>
        <p:txBody>
          <a:bodyPr wrap="square">
            <a:spAutoFit/>
          </a:bodyPr>
          <a:lstStyle/>
          <a:p>
            <a:r>
              <a:rPr lang="en-SG" sz="1400" i="1" dirty="0"/>
              <a:t>Node Logo adapted from </a:t>
            </a:r>
          </a:p>
          <a:p>
            <a:r>
              <a:rPr lang="en-SG" sz="1400" i="1" dirty="0"/>
              <a:t>https://nodejs.org/</a:t>
            </a:r>
          </a:p>
        </p:txBody>
      </p:sp>
      <p:sp>
        <p:nvSpPr>
          <p:cNvPr id="12" name="Rectangle 11">
            <a:extLst>
              <a:ext uri="{FF2B5EF4-FFF2-40B4-BE49-F238E27FC236}">
                <a16:creationId xmlns:a16="http://schemas.microsoft.com/office/drawing/2014/main" id="{25FD0A57-3737-4250-A965-231239F30AE3}"/>
              </a:ext>
            </a:extLst>
          </p:cNvPr>
          <p:cNvSpPr/>
          <p:nvPr/>
        </p:nvSpPr>
        <p:spPr>
          <a:xfrm>
            <a:off x="14640433" y="7182452"/>
            <a:ext cx="2468992" cy="523220"/>
          </a:xfrm>
          <a:prstGeom prst="rect">
            <a:avLst/>
          </a:prstGeom>
        </p:spPr>
        <p:txBody>
          <a:bodyPr wrap="square">
            <a:spAutoFit/>
          </a:bodyPr>
          <a:lstStyle/>
          <a:p>
            <a:r>
              <a:rPr lang="en-SG" sz="1400" i="1" dirty="0"/>
              <a:t>Express Logo adapted from </a:t>
            </a:r>
          </a:p>
          <a:p>
            <a:r>
              <a:rPr lang="en-SG" sz="1400" i="1" dirty="0"/>
              <a:t>https://expressjs.com/</a:t>
            </a:r>
          </a:p>
        </p:txBody>
      </p:sp>
      <p:sp>
        <p:nvSpPr>
          <p:cNvPr id="13" name="Rectangle 12">
            <a:extLst>
              <a:ext uri="{FF2B5EF4-FFF2-40B4-BE49-F238E27FC236}">
                <a16:creationId xmlns:a16="http://schemas.microsoft.com/office/drawing/2014/main" id="{2CA405E4-25D6-4662-A1E1-58DECC13B9D2}"/>
              </a:ext>
            </a:extLst>
          </p:cNvPr>
          <p:cNvSpPr/>
          <p:nvPr/>
        </p:nvSpPr>
        <p:spPr>
          <a:xfrm>
            <a:off x="14640433" y="8875213"/>
            <a:ext cx="2468992" cy="738664"/>
          </a:xfrm>
          <a:prstGeom prst="rect">
            <a:avLst/>
          </a:prstGeom>
        </p:spPr>
        <p:txBody>
          <a:bodyPr wrap="square">
            <a:spAutoFit/>
          </a:bodyPr>
          <a:lstStyle/>
          <a:p>
            <a:r>
              <a:rPr lang="en-SG" sz="1400" i="1" dirty="0"/>
              <a:t>Flask Logo adapted from </a:t>
            </a:r>
          </a:p>
          <a:p>
            <a:r>
              <a:rPr lang="en-SG" sz="1400" i="1" dirty="0"/>
              <a:t>https://flask.palletsprojects.com/</a:t>
            </a:r>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Google Shape;177;p20">
            <a:extLst>
              <a:ext uri="{FF2B5EF4-FFF2-40B4-BE49-F238E27FC236}">
                <a16:creationId xmlns:a16="http://schemas.microsoft.com/office/drawing/2014/main" id="{32983DA0-C062-4FB1-962B-DEC04A61547A}"/>
              </a:ext>
            </a:extLst>
          </p:cNvPr>
          <p:cNvSpPr txBox="1"/>
          <p:nvPr/>
        </p:nvSpPr>
        <p:spPr>
          <a:xfrm>
            <a:off x="14845916" y="5696844"/>
            <a:ext cx="2234283" cy="2340113"/>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Speech Recognition API</a:t>
            </a:r>
            <a:endParaRPr dirty="0">
              <a:latin typeface="Calibri"/>
              <a:ea typeface="Calibri"/>
              <a:cs typeface="Calibri"/>
              <a:sym typeface="Calibri"/>
            </a:endParaRPr>
          </a:p>
        </p:txBody>
      </p:sp>
      <p:sp>
        <p:nvSpPr>
          <p:cNvPr id="138" name="Google Shape;177;p20">
            <a:extLst>
              <a:ext uri="{FF2B5EF4-FFF2-40B4-BE49-F238E27FC236}">
                <a16:creationId xmlns:a16="http://schemas.microsoft.com/office/drawing/2014/main" id="{892EE111-9C7B-472E-9B0E-26111291BB53}"/>
              </a:ext>
            </a:extLst>
          </p:cNvPr>
          <p:cNvSpPr txBox="1"/>
          <p:nvPr/>
        </p:nvSpPr>
        <p:spPr>
          <a:xfrm>
            <a:off x="14850909" y="1180894"/>
            <a:ext cx="2234283" cy="422779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SG" dirty="0">
                <a:latin typeface="Calibri"/>
                <a:ea typeface="Calibri"/>
                <a:cs typeface="Calibri"/>
                <a:sym typeface="Calibri"/>
              </a:rPr>
              <a:t>External Chatbot API</a:t>
            </a:r>
            <a:endParaRPr dirty="0">
              <a:latin typeface="Calibri"/>
              <a:ea typeface="Calibri"/>
              <a:cs typeface="Calibri"/>
              <a:sym typeface="Calibri"/>
            </a:endParaRPr>
          </a:p>
        </p:txBody>
      </p:sp>
      <p:sp>
        <p:nvSpPr>
          <p:cNvPr id="49" name="Google Shape;177;p20">
            <a:extLst>
              <a:ext uri="{FF2B5EF4-FFF2-40B4-BE49-F238E27FC236}">
                <a16:creationId xmlns:a16="http://schemas.microsoft.com/office/drawing/2014/main" id="{59AC8689-8515-4990-8BE7-E077C779F183}"/>
              </a:ext>
            </a:extLst>
          </p:cNvPr>
          <p:cNvSpPr txBox="1"/>
          <p:nvPr/>
        </p:nvSpPr>
        <p:spPr>
          <a:xfrm>
            <a:off x="845721" y="1723403"/>
            <a:ext cx="3886200" cy="4729221"/>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a:ea typeface="Calibri"/>
                <a:cs typeface="Calibri"/>
                <a:sym typeface="Calibri"/>
              </a:rPr>
              <a:t>Application View Layer </a:t>
            </a:r>
            <a:endParaRPr dirty="0">
              <a:latin typeface="Calibri"/>
              <a:ea typeface="Calibri"/>
              <a:cs typeface="Calibri"/>
              <a:sym typeface="Calibri"/>
            </a:endParaRPr>
          </a:p>
        </p:txBody>
      </p:sp>
      <p:pic>
        <p:nvPicPr>
          <p:cNvPr id="47" name="Google Shape;180;p20">
            <a:extLst>
              <a:ext uri="{FF2B5EF4-FFF2-40B4-BE49-F238E27FC236}">
                <a16:creationId xmlns:a16="http://schemas.microsoft.com/office/drawing/2014/main" id="{FBE13E09-A39B-4B50-9E2E-9B2674FAE51A}"/>
              </a:ext>
            </a:extLst>
          </p:cNvPr>
          <p:cNvPicPr preferRelativeResize="0"/>
          <p:nvPr/>
        </p:nvPicPr>
        <p:blipFill>
          <a:blip r:embed="rId3">
            <a:alphaModFix/>
          </a:blip>
          <a:stretch>
            <a:fillRect/>
          </a:stretch>
        </p:blipFill>
        <p:spPr>
          <a:xfrm>
            <a:off x="3878892" y="1451152"/>
            <a:ext cx="1143000" cy="609600"/>
          </a:xfrm>
          <a:prstGeom prst="rect">
            <a:avLst/>
          </a:prstGeom>
          <a:noFill/>
          <a:ln w="9525" cap="flat" cmpd="sng">
            <a:solidFill>
              <a:schemeClr val="dk2"/>
            </a:solidFill>
            <a:prstDash val="solid"/>
            <a:round/>
            <a:headEnd type="none" w="sm" len="sm"/>
            <a:tailEnd type="none" w="sm" len="sm"/>
          </a:ln>
        </p:spPr>
      </p:pic>
      <p:sp>
        <p:nvSpPr>
          <p:cNvPr id="51" name="Google Shape;177;p20">
            <a:extLst>
              <a:ext uri="{FF2B5EF4-FFF2-40B4-BE49-F238E27FC236}">
                <a16:creationId xmlns:a16="http://schemas.microsoft.com/office/drawing/2014/main" id="{CC4A2993-DDCD-44F1-9177-5FDF31284EFC}"/>
              </a:ext>
            </a:extLst>
          </p:cNvPr>
          <p:cNvSpPr txBox="1"/>
          <p:nvPr/>
        </p:nvSpPr>
        <p:spPr>
          <a:xfrm>
            <a:off x="6175616" y="1723403"/>
            <a:ext cx="7239000" cy="5557454"/>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a:ea typeface="Calibri"/>
                <a:cs typeface="Calibri"/>
                <a:sym typeface="Calibri"/>
              </a:rPr>
              <a:t>Backend App Serv</a:t>
            </a:r>
            <a:r>
              <a:rPr lang="en-SG" dirty="0">
                <a:latin typeface="Calibri"/>
                <a:ea typeface="Calibri"/>
                <a:cs typeface="Calibri"/>
                <a:sym typeface="Calibri"/>
              </a:rPr>
              <a:t>er</a:t>
            </a:r>
            <a:endParaRPr dirty="0">
              <a:latin typeface="Calibri"/>
              <a:ea typeface="Calibri"/>
              <a:cs typeface="Calibri"/>
              <a:sym typeface="Calibri"/>
            </a:endParaRPr>
          </a:p>
        </p:txBody>
      </p:sp>
      <p:pic>
        <p:nvPicPr>
          <p:cNvPr id="52" name="Google Shape;181;p20">
            <a:extLst>
              <a:ext uri="{FF2B5EF4-FFF2-40B4-BE49-F238E27FC236}">
                <a16:creationId xmlns:a16="http://schemas.microsoft.com/office/drawing/2014/main" id="{A3F9C480-0A63-4D9D-A54D-1A0ACF8EC4F9}"/>
              </a:ext>
            </a:extLst>
          </p:cNvPr>
          <p:cNvPicPr preferRelativeResize="0"/>
          <p:nvPr/>
        </p:nvPicPr>
        <p:blipFill>
          <a:blip r:embed="rId4">
            <a:alphaModFix/>
          </a:blip>
          <a:stretch>
            <a:fillRect/>
          </a:stretch>
        </p:blipFill>
        <p:spPr>
          <a:xfrm>
            <a:off x="12994047" y="1272881"/>
            <a:ext cx="838200" cy="811632"/>
          </a:xfrm>
          <a:prstGeom prst="rect">
            <a:avLst/>
          </a:prstGeom>
          <a:noFill/>
          <a:ln>
            <a:noFill/>
          </a:ln>
        </p:spPr>
      </p:pic>
      <p:sp>
        <p:nvSpPr>
          <p:cNvPr id="53" name="Google Shape;177;p20">
            <a:extLst>
              <a:ext uri="{FF2B5EF4-FFF2-40B4-BE49-F238E27FC236}">
                <a16:creationId xmlns:a16="http://schemas.microsoft.com/office/drawing/2014/main" id="{ECB190F9-E3E3-429E-BB7F-332F6B99B698}"/>
              </a:ext>
            </a:extLst>
          </p:cNvPr>
          <p:cNvSpPr txBox="1"/>
          <p:nvPr/>
        </p:nvSpPr>
        <p:spPr>
          <a:xfrm>
            <a:off x="1408222" y="2939689"/>
            <a:ext cx="2230582" cy="462986"/>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Text Input</a:t>
            </a:r>
            <a:endParaRPr dirty="0">
              <a:latin typeface="Calibri"/>
              <a:ea typeface="Calibri"/>
              <a:cs typeface="Calibri"/>
              <a:sym typeface="Calibri"/>
            </a:endParaRPr>
          </a:p>
        </p:txBody>
      </p:sp>
      <p:sp>
        <p:nvSpPr>
          <p:cNvPr id="54" name="Google Shape;177;p20">
            <a:extLst>
              <a:ext uri="{FF2B5EF4-FFF2-40B4-BE49-F238E27FC236}">
                <a16:creationId xmlns:a16="http://schemas.microsoft.com/office/drawing/2014/main" id="{B766F564-7382-4C82-9ADA-82D5EF3CABC6}"/>
              </a:ext>
            </a:extLst>
          </p:cNvPr>
          <p:cNvSpPr txBox="1"/>
          <p:nvPr/>
        </p:nvSpPr>
        <p:spPr>
          <a:xfrm>
            <a:off x="1404081" y="4297587"/>
            <a:ext cx="2230582" cy="462986"/>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Speech Input</a:t>
            </a:r>
            <a:endParaRPr dirty="0">
              <a:latin typeface="Calibri"/>
              <a:ea typeface="Calibri"/>
              <a:cs typeface="Calibri"/>
              <a:sym typeface="Calibri"/>
            </a:endParaRPr>
          </a:p>
        </p:txBody>
      </p:sp>
      <p:sp>
        <p:nvSpPr>
          <p:cNvPr id="56" name="Google Shape;177;p20">
            <a:extLst>
              <a:ext uri="{FF2B5EF4-FFF2-40B4-BE49-F238E27FC236}">
                <a16:creationId xmlns:a16="http://schemas.microsoft.com/office/drawing/2014/main" id="{EA652431-FBC1-44EE-B1DB-2F5F598FE7E5}"/>
              </a:ext>
            </a:extLst>
          </p:cNvPr>
          <p:cNvSpPr txBox="1"/>
          <p:nvPr/>
        </p:nvSpPr>
        <p:spPr>
          <a:xfrm>
            <a:off x="6478947" y="2890463"/>
            <a:ext cx="3048000" cy="3024804"/>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SG" dirty="0">
                <a:latin typeface="Calibri"/>
                <a:ea typeface="Calibri"/>
                <a:cs typeface="Calibri"/>
                <a:sym typeface="Calibri"/>
              </a:rPr>
              <a:t>API Routing Layer</a:t>
            </a:r>
            <a:endParaRPr dirty="0">
              <a:latin typeface="Calibri"/>
              <a:ea typeface="Calibri"/>
              <a:cs typeface="Calibri"/>
              <a:sym typeface="Calibri"/>
            </a:endParaRPr>
          </a:p>
        </p:txBody>
      </p:sp>
      <p:pic>
        <p:nvPicPr>
          <p:cNvPr id="1026" name="Picture 2" descr="3 Express.js features you need to know - JavaScript in Plain ...">
            <a:extLst>
              <a:ext uri="{FF2B5EF4-FFF2-40B4-BE49-F238E27FC236}">
                <a16:creationId xmlns:a16="http://schemas.microsoft.com/office/drawing/2014/main" id="{8E8CAB81-D8AB-4593-A2B8-9A2CB57D298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7259" y="2634248"/>
            <a:ext cx="1394087" cy="610881"/>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cxnSp>
        <p:nvCxnSpPr>
          <p:cNvPr id="58" name="Straight Arrow Connector 57">
            <a:extLst>
              <a:ext uri="{FF2B5EF4-FFF2-40B4-BE49-F238E27FC236}">
                <a16:creationId xmlns:a16="http://schemas.microsoft.com/office/drawing/2014/main" id="{61F17E92-432C-4B0B-8D3C-15DDDE6697F8}"/>
              </a:ext>
            </a:extLst>
          </p:cNvPr>
          <p:cNvCxnSpPr>
            <a:cxnSpLocks/>
          </p:cNvCxnSpPr>
          <p:nvPr/>
        </p:nvCxnSpPr>
        <p:spPr>
          <a:xfrm flipV="1">
            <a:off x="3648743" y="3222828"/>
            <a:ext cx="2829376" cy="8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Google Shape;177;p20">
            <a:extLst>
              <a:ext uri="{FF2B5EF4-FFF2-40B4-BE49-F238E27FC236}">
                <a16:creationId xmlns:a16="http://schemas.microsoft.com/office/drawing/2014/main" id="{CE8B0E2A-5E90-4839-B225-07E8547DCD6D}"/>
              </a:ext>
            </a:extLst>
          </p:cNvPr>
          <p:cNvSpPr txBox="1"/>
          <p:nvPr/>
        </p:nvSpPr>
        <p:spPr>
          <a:xfrm>
            <a:off x="6680361" y="3371364"/>
            <a:ext cx="1300997" cy="712018"/>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Dialogflow</a:t>
            </a:r>
          </a:p>
          <a:p>
            <a:pPr marL="0" lvl="0" indent="0" algn="ctr" rtl="0">
              <a:spcBef>
                <a:spcPts val="0"/>
              </a:spcBef>
              <a:spcAft>
                <a:spcPts val="0"/>
              </a:spcAft>
              <a:buNone/>
            </a:pPr>
            <a:r>
              <a:rPr lang="en-SG" dirty="0">
                <a:latin typeface="Calibri"/>
                <a:ea typeface="Calibri"/>
                <a:cs typeface="Calibri"/>
                <a:sym typeface="Calibri"/>
              </a:rPr>
              <a:t>Route </a:t>
            </a:r>
            <a:endParaRPr dirty="0">
              <a:latin typeface="Calibri"/>
              <a:ea typeface="Calibri"/>
              <a:cs typeface="Calibri"/>
              <a:sym typeface="Calibri"/>
            </a:endParaRPr>
          </a:p>
        </p:txBody>
      </p:sp>
      <p:sp>
        <p:nvSpPr>
          <p:cNvPr id="68" name="Google Shape;177;p20">
            <a:extLst>
              <a:ext uri="{FF2B5EF4-FFF2-40B4-BE49-F238E27FC236}">
                <a16:creationId xmlns:a16="http://schemas.microsoft.com/office/drawing/2014/main" id="{A997E7B6-E30A-4539-B21A-62632C6FFD50}"/>
              </a:ext>
            </a:extLst>
          </p:cNvPr>
          <p:cNvSpPr txBox="1"/>
          <p:nvPr/>
        </p:nvSpPr>
        <p:spPr>
          <a:xfrm>
            <a:off x="8097569" y="3371364"/>
            <a:ext cx="1246386" cy="712018"/>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MICL</a:t>
            </a:r>
          </a:p>
          <a:p>
            <a:pPr marL="0" lvl="0" indent="0" algn="ctr" rtl="0">
              <a:spcBef>
                <a:spcPts val="0"/>
              </a:spcBef>
              <a:spcAft>
                <a:spcPts val="0"/>
              </a:spcAft>
              <a:buNone/>
            </a:pPr>
            <a:r>
              <a:rPr lang="en-SG" dirty="0">
                <a:latin typeface="Calibri"/>
                <a:ea typeface="Calibri"/>
                <a:cs typeface="Calibri"/>
                <a:sym typeface="Calibri"/>
              </a:rPr>
              <a:t>Route</a:t>
            </a:r>
            <a:endParaRPr dirty="0">
              <a:latin typeface="Calibri"/>
              <a:ea typeface="Calibri"/>
              <a:cs typeface="Calibri"/>
              <a:sym typeface="Calibri"/>
            </a:endParaRPr>
          </a:p>
        </p:txBody>
      </p:sp>
      <p:sp>
        <p:nvSpPr>
          <p:cNvPr id="69" name="Google Shape;177;p20">
            <a:extLst>
              <a:ext uri="{FF2B5EF4-FFF2-40B4-BE49-F238E27FC236}">
                <a16:creationId xmlns:a16="http://schemas.microsoft.com/office/drawing/2014/main" id="{94F6AB75-3817-43D4-8A44-ABFFAB90A007}"/>
              </a:ext>
            </a:extLst>
          </p:cNvPr>
          <p:cNvSpPr txBox="1"/>
          <p:nvPr/>
        </p:nvSpPr>
        <p:spPr>
          <a:xfrm>
            <a:off x="6694422" y="4200233"/>
            <a:ext cx="1316548" cy="681469"/>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Comparison</a:t>
            </a:r>
          </a:p>
          <a:p>
            <a:pPr marL="0" lvl="0" indent="0" algn="ctr" rtl="0">
              <a:spcBef>
                <a:spcPts val="0"/>
              </a:spcBef>
              <a:spcAft>
                <a:spcPts val="0"/>
              </a:spcAft>
              <a:buNone/>
            </a:pPr>
            <a:r>
              <a:rPr lang="en-SG" dirty="0">
                <a:latin typeface="Calibri"/>
                <a:ea typeface="Calibri"/>
                <a:cs typeface="Calibri"/>
                <a:sym typeface="Calibri"/>
              </a:rPr>
              <a:t>Route</a:t>
            </a:r>
            <a:endParaRPr dirty="0">
              <a:latin typeface="Calibri"/>
              <a:ea typeface="Calibri"/>
              <a:cs typeface="Calibri"/>
              <a:sym typeface="Calibri"/>
            </a:endParaRPr>
          </a:p>
        </p:txBody>
      </p:sp>
      <p:sp>
        <p:nvSpPr>
          <p:cNvPr id="70" name="Google Shape;177;p20">
            <a:extLst>
              <a:ext uri="{FF2B5EF4-FFF2-40B4-BE49-F238E27FC236}">
                <a16:creationId xmlns:a16="http://schemas.microsoft.com/office/drawing/2014/main" id="{59681F48-BA11-40BD-92FE-A70C6DEEF8DC}"/>
              </a:ext>
            </a:extLst>
          </p:cNvPr>
          <p:cNvSpPr txBox="1"/>
          <p:nvPr/>
        </p:nvSpPr>
        <p:spPr>
          <a:xfrm>
            <a:off x="8122289" y="4198366"/>
            <a:ext cx="1230236" cy="681469"/>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Ask Jamie</a:t>
            </a:r>
          </a:p>
          <a:p>
            <a:pPr marL="0" lvl="0" indent="0" algn="ctr" rtl="0">
              <a:spcBef>
                <a:spcPts val="0"/>
              </a:spcBef>
              <a:spcAft>
                <a:spcPts val="0"/>
              </a:spcAft>
              <a:buNone/>
            </a:pPr>
            <a:r>
              <a:rPr lang="en-SG" dirty="0">
                <a:latin typeface="Calibri"/>
                <a:ea typeface="Calibri"/>
                <a:cs typeface="Calibri"/>
                <a:sym typeface="Calibri"/>
              </a:rPr>
              <a:t>Route</a:t>
            </a:r>
          </a:p>
        </p:txBody>
      </p:sp>
      <p:cxnSp>
        <p:nvCxnSpPr>
          <p:cNvPr id="1031" name="Straight Arrow Connector 1030">
            <a:extLst>
              <a:ext uri="{FF2B5EF4-FFF2-40B4-BE49-F238E27FC236}">
                <a16:creationId xmlns:a16="http://schemas.microsoft.com/office/drawing/2014/main" id="{E019CC3C-18DE-4168-8EFD-40842AE32A5F}"/>
              </a:ext>
            </a:extLst>
          </p:cNvPr>
          <p:cNvCxnSpPr>
            <a:cxnSpLocks/>
            <a:stCxn id="53" idx="2"/>
          </p:cNvCxnSpPr>
          <p:nvPr/>
        </p:nvCxnSpPr>
        <p:spPr>
          <a:xfrm flipH="1">
            <a:off x="2519372" y="3402675"/>
            <a:ext cx="4141" cy="8578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Google Shape;177;p20">
            <a:extLst>
              <a:ext uri="{FF2B5EF4-FFF2-40B4-BE49-F238E27FC236}">
                <a16:creationId xmlns:a16="http://schemas.microsoft.com/office/drawing/2014/main" id="{3D7DFBB4-5263-4D51-B238-FF634EC0F00D}"/>
              </a:ext>
            </a:extLst>
          </p:cNvPr>
          <p:cNvSpPr txBox="1"/>
          <p:nvPr/>
        </p:nvSpPr>
        <p:spPr>
          <a:xfrm>
            <a:off x="6478119" y="6187518"/>
            <a:ext cx="1829627" cy="801873"/>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Speech Live Transcription API</a:t>
            </a:r>
          </a:p>
        </p:txBody>
      </p:sp>
      <p:cxnSp>
        <p:nvCxnSpPr>
          <p:cNvPr id="80" name="Straight Arrow Connector 79">
            <a:extLst>
              <a:ext uri="{FF2B5EF4-FFF2-40B4-BE49-F238E27FC236}">
                <a16:creationId xmlns:a16="http://schemas.microsoft.com/office/drawing/2014/main" id="{87BC5A07-B059-47E5-B1CE-F00770208827}"/>
              </a:ext>
            </a:extLst>
          </p:cNvPr>
          <p:cNvCxnSpPr>
            <a:cxnSpLocks/>
          </p:cNvCxnSpPr>
          <p:nvPr/>
        </p:nvCxnSpPr>
        <p:spPr>
          <a:xfrm>
            <a:off x="3672298" y="4502130"/>
            <a:ext cx="2805821" cy="20863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Google Shape;177;p20">
            <a:extLst>
              <a:ext uri="{FF2B5EF4-FFF2-40B4-BE49-F238E27FC236}">
                <a16:creationId xmlns:a16="http://schemas.microsoft.com/office/drawing/2014/main" id="{88FF7167-3451-4671-A8C6-CC6F8CA23AA8}"/>
              </a:ext>
            </a:extLst>
          </p:cNvPr>
          <p:cNvSpPr txBox="1"/>
          <p:nvPr/>
        </p:nvSpPr>
        <p:spPr>
          <a:xfrm>
            <a:off x="4450391" y="2939689"/>
            <a:ext cx="1477905" cy="764844"/>
          </a:xfrm>
          <a:prstGeom prst="rect">
            <a:avLst/>
          </a:prstGeom>
          <a:solidFill>
            <a:schemeClr val="accent2">
              <a:lumMod val="20000"/>
              <a:lumOff val="80000"/>
            </a:schemeClr>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API Call</a:t>
            </a:r>
            <a:br>
              <a:rPr lang="en-SG" dirty="0">
                <a:latin typeface="Calibri"/>
                <a:ea typeface="Calibri"/>
                <a:cs typeface="Calibri"/>
                <a:sym typeface="Calibri"/>
              </a:rPr>
            </a:br>
            <a:r>
              <a:rPr lang="en-SG" dirty="0">
                <a:latin typeface="Calibri"/>
                <a:ea typeface="Calibri"/>
                <a:cs typeface="Calibri"/>
                <a:sym typeface="Calibri"/>
              </a:rPr>
              <a:t>(Question)</a:t>
            </a:r>
            <a:endParaRPr dirty="0">
              <a:latin typeface="Calibri"/>
              <a:ea typeface="Calibri"/>
              <a:cs typeface="Calibri"/>
              <a:sym typeface="Calibri"/>
            </a:endParaRPr>
          </a:p>
        </p:txBody>
      </p:sp>
      <p:sp>
        <p:nvSpPr>
          <p:cNvPr id="87" name="Google Shape;177;p20">
            <a:extLst>
              <a:ext uri="{FF2B5EF4-FFF2-40B4-BE49-F238E27FC236}">
                <a16:creationId xmlns:a16="http://schemas.microsoft.com/office/drawing/2014/main" id="{5AEEE861-CA03-405B-B39D-DB7E06EA305B}"/>
              </a:ext>
            </a:extLst>
          </p:cNvPr>
          <p:cNvSpPr txBox="1"/>
          <p:nvPr/>
        </p:nvSpPr>
        <p:spPr>
          <a:xfrm>
            <a:off x="4579138" y="5498203"/>
            <a:ext cx="1462814" cy="713317"/>
          </a:xfrm>
          <a:prstGeom prst="rect">
            <a:avLst/>
          </a:prstGeom>
          <a:solidFill>
            <a:schemeClr val="accent2">
              <a:lumMod val="20000"/>
              <a:lumOff val="80000"/>
            </a:schemeClr>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Web Socket Connection</a:t>
            </a:r>
            <a:endParaRPr dirty="0">
              <a:latin typeface="Calibri"/>
              <a:ea typeface="Calibri"/>
              <a:cs typeface="Calibri"/>
              <a:sym typeface="Calibri"/>
            </a:endParaRPr>
          </a:p>
        </p:txBody>
      </p:sp>
      <p:sp>
        <p:nvSpPr>
          <p:cNvPr id="88" name="Google Shape;177;p20">
            <a:extLst>
              <a:ext uri="{FF2B5EF4-FFF2-40B4-BE49-F238E27FC236}">
                <a16:creationId xmlns:a16="http://schemas.microsoft.com/office/drawing/2014/main" id="{B64189A0-2C76-497F-9FA3-C76897C8AE2F}"/>
              </a:ext>
            </a:extLst>
          </p:cNvPr>
          <p:cNvSpPr txBox="1"/>
          <p:nvPr/>
        </p:nvSpPr>
        <p:spPr>
          <a:xfrm>
            <a:off x="9932118" y="2890463"/>
            <a:ext cx="3048000" cy="3024804"/>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SG" dirty="0">
                <a:latin typeface="Calibri"/>
                <a:ea typeface="Calibri"/>
                <a:cs typeface="Calibri"/>
                <a:sym typeface="Calibri"/>
              </a:rPr>
              <a:t>Data Layer (Controller)</a:t>
            </a:r>
            <a:endParaRPr dirty="0">
              <a:latin typeface="Calibri"/>
              <a:ea typeface="Calibri"/>
              <a:cs typeface="Calibri"/>
              <a:sym typeface="Calibri"/>
            </a:endParaRPr>
          </a:p>
        </p:txBody>
      </p:sp>
      <p:sp>
        <p:nvSpPr>
          <p:cNvPr id="89" name="Google Shape;177;p20">
            <a:extLst>
              <a:ext uri="{FF2B5EF4-FFF2-40B4-BE49-F238E27FC236}">
                <a16:creationId xmlns:a16="http://schemas.microsoft.com/office/drawing/2014/main" id="{5C49B025-3A69-4826-ACCF-18609CD121FB}"/>
              </a:ext>
            </a:extLst>
          </p:cNvPr>
          <p:cNvSpPr txBox="1"/>
          <p:nvPr/>
        </p:nvSpPr>
        <p:spPr>
          <a:xfrm>
            <a:off x="10048329" y="3371364"/>
            <a:ext cx="1246386" cy="712018"/>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Dialogflow</a:t>
            </a:r>
          </a:p>
          <a:p>
            <a:pPr marL="0" lvl="0" indent="0" algn="ctr" rtl="0">
              <a:spcBef>
                <a:spcPts val="0"/>
              </a:spcBef>
              <a:spcAft>
                <a:spcPts val="0"/>
              </a:spcAft>
              <a:buNone/>
            </a:pPr>
            <a:r>
              <a:rPr lang="en-SG" dirty="0">
                <a:latin typeface="Calibri"/>
                <a:ea typeface="Calibri"/>
                <a:cs typeface="Calibri"/>
                <a:sym typeface="Calibri"/>
              </a:rPr>
              <a:t>Controller</a:t>
            </a:r>
            <a:endParaRPr dirty="0">
              <a:latin typeface="Calibri"/>
              <a:ea typeface="Calibri"/>
              <a:cs typeface="Calibri"/>
              <a:sym typeface="Calibri"/>
            </a:endParaRPr>
          </a:p>
        </p:txBody>
      </p:sp>
      <p:sp>
        <p:nvSpPr>
          <p:cNvPr id="90" name="Google Shape;177;p20">
            <a:extLst>
              <a:ext uri="{FF2B5EF4-FFF2-40B4-BE49-F238E27FC236}">
                <a16:creationId xmlns:a16="http://schemas.microsoft.com/office/drawing/2014/main" id="{7AF4582D-2E9B-40EB-AA17-6E7CD166264B}"/>
              </a:ext>
            </a:extLst>
          </p:cNvPr>
          <p:cNvSpPr txBox="1"/>
          <p:nvPr/>
        </p:nvSpPr>
        <p:spPr>
          <a:xfrm>
            <a:off x="11490555" y="3371364"/>
            <a:ext cx="1246386" cy="712018"/>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MICL</a:t>
            </a:r>
          </a:p>
          <a:p>
            <a:pPr marL="0" lvl="0" indent="0" algn="ctr" rtl="0">
              <a:spcBef>
                <a:spcPts val="0"/>
              </a:spcBef>
              <a:spcAft>
                <a:spcPts val="0"/>
              </a:spcAft>
              <a:buNone/>
            </a:pPr>
            <a:r>
              <a:rPr lang="en-SG" dirty="0">
                <a:latin typeface="Calibri"/>
                <a:ea typeface="Calibri"/>
                <a:cs typeface="Calibri"/>
                <a:sym typeface="Calibri"/>
              </a:rPr>
              <a:t>Controller</a:t>
            </a:r>
            <a:endParaRPr dirty="0">
              <a:latin typeface="Calibri"/>
              <a:ea typeface="Calibri"/>
              <a:cs typeface="Calibri"/>
              <a:sym typeface="Calibri"/>
            </a:endParaRPr>
          </a:p>
        </p:txBody>
      </p:sp>
      <p:sp>
        <p:nvSpPr>
          <p:cNvPr id="91" name="Google Shape;177;p20">
            <a:extLst>
              <a:ext uri="{FF2B5EF4-FFF2-40B4-BE49-F238E27FC236}">
                <a16:creationId xmlns:a16="http://schemas.microsoft.com/office/drawing/2014/main" id="{FF67B820-1902-401A-9BB7-8B3093B08749}"/>
              </a:ext>
            </a:extLst>
          </p:cNvPr>
          <p:cNvSpPr txBox="1"/>
          <p:nvPr/>
        </p:nvSpPr>
        <p:spPr>
          <a:xfrm>
            <a:off x="10048329" y="4208274"/>
            <a:ext cx="1246386" cy="712018"/>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Flask.</a:t>
            </a:r>
          </a:p>
          <a:p>
            <a:pPr marL="0" lvl="0" indent="0" algn="ctr" rtl="0">
              <a:spcBef>
                <a:spcPts val="0"/>
              </a:spcBef>
              <a:spcAft>
                <a:spcPts val="0"/>
              </a:spcAft>
              <a:buNone/>
            </a:pPr>
            <a:r>
              <a:rPr lang="en-SG" dirty="0">
                <a:latin typeface="Calibri"/>
                <a:ea typeface="Calibri"/>
                <a:cs typeface="Calibri"/>
                <a:sym typeface="Calibri"/>
              </a:rPr>
              <a:t>Controller</a:t>
            </a:r>
            <a:endParaRPr dirty="0">
              <a:latin typeface="Calibri"/>
              <a:ea typeface="Calibri"/>
              <a:cs typeface="Calibri"/>
              <a:sym typeface="Calibri"/>
            </a:endParaRPr>
          </a:p>
        </p:txBody>
      </p:sp>
      <p:sp>
        <p:nvSpPr>
          <p:cNvPr id="92" name="Google Shape;177;p20">
            <a:extLst>
              <a:ext uri="{FF2B5EF4-FFF2-40B4-BE49-F238E27FC236}">
                <a16:creationId xmlns:a16="http://schemas.microsoft.com/office/drawing/2014/main" id="{DE2CDB7A-43E3-4817-8B22-CB7747E62A79}"/>
              </a:ext>
            </a:extLst>
          </p:cNvPr>
          <p:cNvSpPr txBox="1"/>
          <p:nvPr/>
        </p:nvSpPr>
        <p:spPr>
          <a:xfrm>
            <a:off x="11474734" y="4208274"/>
            <a:ext cx="1246386" cy="712018"/>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Ask Jamie</a:t>
            </a:r>
          </a:p>
          <a:p>
            <a:pPr marL="0" lvl="0" indent="0" algn="ctr" rtl="0">
              <a:spcBef>
                <a:spcPts val="0"/>
              </a:spcBef>
              <a:spcAft>
                <a:spcPts val="0"/>
              </a:spcAft>
              <a:buNone/>
            </a:pPr>
            <a:r>
              <a:rPr lang="en-SG" dirty="0">
                <a:latin typeface="Calibri"/>
                <a:ea typeface="Calibri"/>
                <a:cs typeface="Calibri"/>
                <a:sym typeface="Calibri"/>
              </a:rPr>
              <a:t>Controller</a:t>
            </a:r>
            <a:endParaRPr dirty="0">
              <a:latin typeface="Calibri"/>
              <a:ea typeface="Calibri"/>
              <a:cs typeface="Calibri"/>
              <a:sym typeface="Calibri"/>
            </a:endParaRPr>
          </a:p>
        </p:txBody>
      </p:sp>
      <p:sp>
        <p:nvSpPr>
          <p:cNvPr id="93" name="Google Shape;177;p20">
            <a:extLst>
              <a:ext uri="{FF2B5EF4-FFF2-40B4-BE49-F238E27FC236}">
                <a16:creationId xmlns:a16="http://schemas.microsoft.com/office/drawing/2014/main" id="{C2195D4D-CE9B-41B9-A534-B363E2660358}"/>
              </a:ext>
            </a:extLst>
          </p:cNvPr>
          <p:cNvSpPr txBox="1"/>
          <p:nvPr/>
        </p:nvSpPr>
        <p:spPr>
          <a:xfrm>
            <a:off x="10048328" y="5005893"/>
            <a:ext cx="2672792" cy="712018"/>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Speech Transcription</a:t>
            </a:r>
          </a:p>
          <a:p>
            <a:pPr marL="0" lvl="0" indent="0" algn="ctr" rtl="0">
              <a:spcBef>
                <a:spcPts val="0"/>
              </a:spcBef>
              <a:spcAft>
                <a:spcPts val="0"/>
              </a:spcAft>
              <a:buNone/>
            </a:pPr>
            <a:r>
              <a:rPr lang="en-SG" dirty="0">
                <a:latin typeface="Calibri"/>
                <a:ea typeface="Calibri"/>
                <a:cs typeface="Calibri"/>
                <a:sym typeface="Calibri"/>
              </a:rPr>
              <a:t>Controller</a:t>
            </a:r>
            <a:endParaRPr dirty="0">
              <a:latin typeface="Calibri"/>
              <a:ea typeface="Calibri"/>
              <a:cs typeface="Calibri"/>
              <a:sym typeface="Calibri"/>
            </a:endParaRPr>
          </a:p>
        </p:txBody>
      </p:sp>
      <p:cxnSp>
        <p:nvCxnSpPr>
          <p:cNvPr id="94" name="Straight Arrow Connector 93">
            <a:extLst>
              <a:ext uri="{FF2B5EF4-FFF2-40B4-BE49-F238E27FC236}">
                <a16:creationId xmlns:a16="http://schemas.microsoft.com/office/drawing/2014/main" id="{AAC1A7FA-A595-49C4-859F-4AB11B88FB7B}"/>
              </a:ext>
            </a:extLst>
          </p:cNvPr>
          <p:cNvCxnSpPr>
            <a:cxnSpLocks/>
          </p:cNvCxnSpPr>
          <p:nvPr/>
        </p:nvCxnSpPr>
        <p:spPr>
          <a:xfrm flipV="1">
            <a:off x="8307746" y="5737642"/>
            <a:ext cx="2525404" cy="8740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Google Shape;177;p20">
            <a:extLst>
              <a:ext uri="{FF2B5EF4-FFF2-40B4-BE49-F238E27FC236}">
                <a16:creationId xmlns:a16="http://schemas.microsoft.com/office/drawing/2014/main" id="{95707256-FFC5-4DE4-B793-F2990D353A80}"/>
              </a:ext>
            </a:extLst>
          </p:cNvPr>
          <p:cNvSpPr txBox="1"/>
          <p:nvPr/>
        </p:nvSpPr>
        <p:spPr>
          <a:xfrm>
            <a:off x="8637081" y="6030946"/>
            <a:ext cx="1462814" cy="713317"/>
          </a:xfrm>
          <a:prstGeom prst="rect">
            <a:avLst/>
          </a:prstGeom>
          <a:solidFill>
            <a:schemeClr val="accent2">
              <a:lumMod val="20000"/>
              <a:lumOff val="80000"/>
            </a:schemeClr>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Web Socket Connection</a:t>
            </a:r>
            <a:endParaRPr dirty="0">
              <a:latin typeface="Calibri"/>
              <a:ea typeface="Calibri"/>
              <a:cs typeface="Calibri"/>
              <a:sym typeface="Calibri"/>
            </a:endParaRPr>
          </a:p>
        </p:txBody>
      </p:sp>
      <p:cxnSp>
        <p:nvCxnSpPr>
          <p:cNvPr id="97" name="Straight Arrow Connector 96">
            <a:extLst>
              <a:ext uri="{FF2B5EF4-FFF2-40B4-BE49-F238E27FC236}">
                <a16:creationId xmlns:a16="http://schemas.microsoft.com/office/drawing/2014/main" id="{19588018-42EB-4979-AAAE-5BDA28FAB757}"/>
              </a:ext>
            </a:extLst>
          </p:cNvPr>
          <p:cNvCxnSpPr>
            <a:cxnSpLocks/>
            <a:endCxn id="100" idx="1"/>
          </p:cNvCxnSpPr>
          <p:nvPr/>
        </p:nvCxnSpPr>
        <p:spPr>
          <a:xfrm>
            <a:off x="12749146" y="5341666"/>
            <a:ext cx="2552979" cy="1725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Google Shape;177;p20">
            <a:extLst>
              <a:ext uri="{FF2B5EF4-FFF2-40B4-BE49-F238E27FC236}">
                <a16:creationId xmlns:a16="http://schemas.microsoft.com/office/drawing/2014/main" id="{43B6A4A1-DBD1-4F1B-8057-DDBE5977ED8A}"/>
              </a:ext>
            </a:extLst>
          </p:cNvPr>
          <p:cNvSpPr txBox="1"/>
          <p:nvPr/>
        </p:nvSpPr>
        <p:spPr>
          <a:xfrm>
            <a:off x="15302125" y="6452625"/>
            <a:ext cx="1208396" cy="1229154"/>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alibri"/>
              <a:ea typeface="Calibri"/>
              <a:cs typeface="Calibri"/>
              <a:sym typeface="Calibri"/>
            </a:endParaRPr>
          </a:p>
        </p:txBody>
      </p:sp>
      <p:pic>
        <p:nvPicPr>
          <p:cNvPr id="101" name="Picture 4" descr="AI Singapore | Accelerating AI for Singapore">
            <a:extLst>
              <a:ext uri="{FF2B5EF4-FFF2-40B4-BE49-F238E27FC236}">
                <a16:creationId xmlns:a16="http://schemas.microsoft.com/office/drawing/2014/main" id="{0B186E0B-529B-417B-91A8-5E3F5C6E87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64255" y="6623209"/>
            <a:ext cx="935433" cy="873537"/>
          </a:xfrm>
          <a:prstGeom prst="rect">
            <a:avLst/>
          </a:prstGeom>
          <a:noFill/>
          <a:extLst>
            <a:ext uri="{909E8E84-426E-40DD-AFC4-6F175D3DCCD1}">
              <a14:hiddenFill xmlns:a14="http://schemas.microsoft.com/office/drawing/2010/main">
                <a:solidFill>
                  <a:srgbClr val="FFFFFF"/>
                </a:solidFill>
              </a14:hiddenFill>
            </a:ext>
          </a:extLst>
        </p:spPr>
      </p:pic>
      <p:sp>
        <p:nvSpPr>
          <p:cNvPr id="104" name="Google Shape;177;p20">
            <a:extLst>
              <a:ext uri="{FF2B5EF4-FFF2-40B4-BE49-F238E27FC236}">
                <a16:creationId xmlns:a16="http://schemas.microsoft.com/office/drawing/2014/main" id="{9D2238B8-166A-4D7B-987F-5DE1EDF43745}"/>
              </a:ext>
            </a:extLst>
          </p:cNvPr>
          <p:cNvSpPr txBox="1"/>
          <p:nvPr/>
        </p:nvSpPr>
        <p:spPr>
          <a:xfrm>
            <a:off x="13113782" y="5628425"/>
            <a:ext cx="1462814" cy="963574"/>
          </a:xfrm>
          <a:prstGeom prst="rect">
            <a:avLst/>
          </a:prstGeom>
          <a:solidFill>
            <a:schemeClr val="accent2">
              <a:lumMod val="20000"/>
              <a:lumOff val="80000"/>
            </a:schemeClr>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Live</a:t>
            </a:r>
          </a:p>
          <a:p>
            <a:pPr marL="0" lvl="0" indent="0" algn="ctr" rtl="0">
              <a:spcBef>
                <a:spcPts val="0"/>
              </a:spcBef>
              <a:spcAft>
                <a:spcPts val="0"/>
              </a:spcAft>
              <a:buNone/>
            </a:pPr>
            <a:r>
              <a:rPr lang="en-SG" dirty="0">
                <a:latin typeface="Calibri"/>
                <a:ea typeface="Calibri"/>
                <a:cs typeface="Calibri"/>
                <a:sym typeface="Calibri"/>
              </a:rPr>
              <a:t>Audio </a:t>
            </a:r>
          </a:p>
          <a:p>
            <a:pPr marL="0" lvl="0" indent="0" algn="ctr" rtl="0">
              <a:spcBef>
                <a:spcPts val="0"/>
              </a:spcBef>
              <a:spcAft>
                <a:spcPts val="0"/>
              </a:spcAft>
              <a:buNone/>
            </a:pPr>
            <a:r>
              <a:rPr lang="en-SG" dirty="0">
                <a:latin typeface="Calibri"/>
                <a:ea typeface="Calibri"/>
                <a:cs typeface="Calibri"/>
                <a:sym typeface="Calibri"/>
              </a:rPr>
              <a:t>Transcription</a:t>
            </a:r>
            <a:endParaRPr dirty="0">
              <a:latin typeface="Calibri"/>
              <a:ea typeface="Calibri"/>
              <a:cs typeface="Calibri"/>
              <a:sym typeface="Calibri"/>
            </a:endParaRPr>
          </a:p>
        </p:txBody>
      </p:sp>
      <p:cxnSp>
        <p:nvCxnSpPr>
          <p:cNvPr id="113" name="Straight Arrow Connector 112">
            <a:extLst>
              <a:ext uri="{FF2B5EF4-FFF2-40B4-BE49-F238E27FC236}">
                <a16:creationId xmlns:a16="http://schemas.microsoft.com/office/drawing/2014/main" id="{91A625CE-D37D-4516-A642-5428433BD598}"/>
              </a:ext>
            </a:extLst>
          </p:cNvPr>
          <p:cNvCxnSpPr>
            <a:cxnSpLocks/>
            <a:stCxn id="56" idx="3"/>
            <a:endCxn id="88" idx="1"/>
          </p:cNvCxnSpPr>
          <p:nvPr/>
        </p:nvCxnSpPr>
        <p:spPr>
          <a:xfrm>
            <a:off x="9526947" y="4402865"/>
            <a:ext cx="4051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Google Shape;177;p20">
            <a:extLst>
              <a:ext uri="{FF2B5EF4-FFF2-40B4-BE49-F238E27FC236}">
                <a16:creationId xmlns:a16="http://schemas.microsoft.com/office/drawing/2014/main" id="{3730012F-16B1-4E83-8F67-E9D59C78B0C5}"/>
              </a:ext>
            </a:extLst>
          </p:cNvPr>
          <p:cNvSpPr txBox="1"/>
          <p:nvPr/>
        </p:nvSpPr>
        <p:spPr>
          <a:xfrm>
            <a:off x="15111415" y="1623499"/>
            <a:ext cx="1590117" cy="1103254"/>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alibri"/>
              <a:ea typeface="Calibri"/>
              <a:cs typeface="Calibri"/>
              <a:sym typeface="Calibri"/>
            </a:endParaRPr>
          </a:p>
        </p:txBody>
      </p:sp>
      <p:pic>
        <p:nvPicPr>
          <p:cNvPr id="1057" name="Picture 6" descr="Parameter(s) validation on Dialogflow - Siwawes Wongcharoen - Medium">
            <a:extLst>
              <a:ext uri="{FF2B5EF4-FFF2-40B4-BE49-F238E27FC236}">
                <a16:creationId xmlns:a16="http://schemas.microsoft.com/office/drawing/2014/main" id="{98ED5EA1-F7D0-4B50-A4EA-12D10145989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111416" y="1932676"/>
            <a:ext cx="1505994" cy="518919"/>
          </a:xfrm>
          <a:prstGeom prst="rect">
            <a:avLst/>
          </a:prstGeom>
          <a:noFill/>
          <a:extLst>
            <a:ext uri="{909E8E84-426E-40DD-AFC4-6F175D3DCCD1}">
              <a14:hiddenFill xmlns:a14="http://schemas.microsoft.com/office/drawing/2010/main">
                <a:solidFill>
                  <a:srgbClr val="FFFFFF"/>
                </a:solidFill>
              </a14:hiddenFill>
            </a:ext>
          </a:extLst>
        </p:spPr>
      </p:pic>
      <p:sp>
        <p:nvSpPr>
          <p:cNvPr id="126" name="Google Shape;177;p20">
            <a:extLst>
              <a:ext uri="{FF2B5EF4-FFF2-40B4-BE49-F238E27FC236}">
                <a16:creationId xmlns:a16="http://schemas.microsoft.com/office/drawing/2014/main" id="{5DD7A0F5-9CB1-43F1-BE55-60F04691B41B}"/>
              </a:ext>
            </a:extLst>
          </p:cNvPr>
          <p:cNvSpPr txBox="1"/>
          <p:nvPr/>
        </p:nvSpPr>
        <p:spPr>
          <a:xfrm>
            <a:off x="15114412" y="2968763"/>
            <a:ext cx="1612677" cy="1067821"/>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MICL LABS</a:t>
            </a:r>
          </a:p>
          <a:p>
            <a:pPr marL="0" lvl="0" indent="0" algn="ctr" rtl="0">
              <a:spcBef>
                <a:spcPts val="0"/>
              </a:spcBef>
              <a:spcAft>
                <a:spcPts val="0"/>
              </a:spcAft>
              <a:buNone/>
            </a:pPr>
            <a:r>
              <a:rPr lang="en-SG" dirty="0">
                <a:latin typeface="Calibri"/>
                <a:ea typeface="Calibri"/>
                <a:cs typeface="Calibri"/>
                <a:sym typeface="Calibri"/>
              </a:rPr>
              <a:t>MICROFT</a:t>
            </a:r>
          </a:p>
          <a:p>
            <a:pPr marL="0" lvl="0" indent="0" algn="ctr" rtl="0">
              <a:spcBef>
                <a:spcPts val="0"/>
              </a:spcBef>
              <a:spcAft>
                <a:spcPts val="0"/>
              </a:spcAft>
              <a:buNone/>
            </a:pPr>
            <a:r>
              <a:rPr lang="en-SG" dirty="0">
                <a:latin typeface="Calibri"/>
                <a:ea typeface="Calibri"/>
                <a:cs typeface="Calibri"/>
                <a:sym typeface="Calibri"/>
              </a:rPr>
              <a:t>AZURE SERVER</a:t>
            </a:r>
            <a:endParaRPr dirty="0">
              <a:latin typeface="Calibri"/>
              <a:ea typeface="Calibri"/>
              <a:cs typeface="Calibri"/>
              <a:sym typeface="Calibri"/>
            </a:endParaRPr>
          </a:p>
        </p:txBody>
      </p:sp>
      <p:sp>
        <p:nvSpPr>
          <p:cNvPr id="135" name="Google Shape;177;p20">
            <a:extLst>
              <a:ext uri="{FF2B5EF4-FFF2-40B4-BE49-F238E27FC236}">
                <a16:creationId xmlns:a16="http://schemas.microsoft.com/office/drawing/2014/main" id="{7CE2E3E6-BDBF-4571-B53C-1338E9846104}"/>
              </a:ext>
            </a:extLst>
          </p:cNvPr>
          <p:cNvSpPr txBox="1"/>
          <p:nvPr/>
        </p:nvSpPr>
        <p:spPr>
          <a:xfrm>
            <a:off x="15064234" y="4260566"/>
            <a:ext cx="1662855" cy="861666"/>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alibri"/>
              <a:ea typeface="Calibri"/>
              <a:cs typeface="Calibri"/>
              <a:sym typeface="Calibri"/>
            </a:endParaRPr>
          </a:p>
        </p:txBody>
      </p:sp>
      <p:pic>
        <p:nvPicPr>
          <p:cNvPr id="1066" name="Picture 8" descr="Virtual Assistant">
            <a:extLst>
              <a:ext uri="{FF2B5EF4-FFF2-40B4-BE49-F238E27FC236}">
                <a16:creationId xmlns:a16="http://schemas.microsoft.com/office/drawing/2014/main" id="{502C8C3D-5057-43EF-A7C3-CB3660E04A9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161594" y="4402865"/>
            <a:ext cx="1455816" cy="548914"/>
          </a:xfrm>
          <a:prstGeom prst="rect">
            <a:avLst/>
          </a:prstGeom>
          <a:noFill/>
          <a:extLst>
            <a:ext uri="{909E8E84-426E-40DD-AFC4-6F175D3DCCD1}">
              <a14:hiddenFill xmlns:a14="http://schemas.microsoft.com/office/drawing/2010/main">
                <a:solidFill>
                  <a:srgbClr val="FFFFFF"/>
                </a:solidFill>
              </a14:hiddenFill>
            </a:ext>
          </a:extLst>
        </p:spPr>
      </p:pic>
      <p:sp>
        <p:nvSpPr>
          <p:cNvPr id="148" name="Google Shape;177;p20">
            <a:extLst>
              <a:ext uri="{FF2B5EF4-FFF2-40B4-BE49-F238E27FC236}">
                <a16:creationId xmlns:a16="http://schemas.microsoft.com/office/drawing/2014/main" id="{C2F92AFC-F829-4907-954F-CFF44C378B63}"/>
              </a:ext>
            </a:extLst>
          </p:cNvPr>
          <p:cNvSpPr txBox="1"/>
          <p:nvPr/>
        </p:nvSpPr>
        <p:spPr>
          <a:xfrm>
            <a:off x="6162128" y="7525480"/>
            <a:ext cx="7239000" cy="2340112"/>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a:ea typeface="Calibri"/>
                <a:cs typeface="Calibri"/>
                <a:sym typeface="Calibri"/>
              </a:rPr>
              <a:t>Flask API </a:t>
            </a:r>
            <a:r>
              <a:rPr lang="en-SG" dirty="0">
                <a:latin typeface="Calibri"/>
                <a:ea typeface="Calibri"/>
                <a:cs typeface="Calibri"/>
                <a:sym typeface="Calibri"/>
              </a:rPr>
              <a:t>Service</a:t>
            </a:r>
            <a:r>
              <a:rPr lang="en" dirty="0">
                <a:latin typeface="Calibri"/>
                <a:ea typeface="Calibri"/>
                <a:cs typeface="Calibri"/>
                <a:sym typeface="Calibri"/>
              </a:rPr>
              <a:t>  </a:t>
            </a:r>
            <a:endParaRPr dirty="0">
              <a:latin typeface="Calibri"/>
              <a:ea typeface="Calibri"/>
              <a:cs typeface="Calibri"/>
              <a:sym typeface="Calibri"/>
            </a:endParaRPr>
          </a:p>
        </p:txBody>
      </p:sp>
      <p:sp>
        <p:nvSpPr>
          <p:cNvPr id="153" name="Google Shape;177;p20">
            <a:extLst>
              <a:ext uri="{FF2B5EF4-FFF2-40B4-BE49-F238E27FC236}">
                <a16:creationId xmlns:a16="http://schemas.microsoft.com/office/drawing/2014/main" id="{BBFDD00D-4F76-408F-A4F0-FB0FDCAB6BA6}"/>
              </a:ext>
            </a:extLst>
          </p:cNvPr>
          <p:cNvSpPr txBox="1"/>
          <p:nvPr/>
        </p:nvSpPr>
        <p:spPr>
          <a:xfrm>
            <a:off x="1805781" y="3621278"/>
            <a:ext cx="1427181" cy="462986"/>
          </a:xfrm>
          <a:prstGeom prst="rect">
            <a:avLst/>
          </a:prstGeom>
          <a:solidFill>
            <a:schemeClr val="accent2">
              <a:lumMod val="20000"/>
              <a:lumOff val="80000"/>
            </a:schemeClr>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Transcription</a:t>
            </a:r>
            <a:endParaRPr dirty="0">
              <a:latin typeface="Calibri"/>
              <a:ea typeface="Calibri"/>
              <a:cs typeface="Calibri"/>
              <a:sym typeface="Calibri"/>
            </a:endParaRPr>
          </a:p>
        </p:txBody>
      </p:sp>
      <p:sp>
        <p:nvSpPr>
          <p:cNvPr id="156" name="Google Shape;177;p20">
            <a:extLst>
              <a:ext uri="{FF2B5EF4-FFF2-40B4-BE49-F238E27FC236}">
                <a16:creationId xmlns:a16="http://schemas.microsoft.com/office/drawing/2014/main" id="{BA3C3EE7-E533-4480-92A4-AE2C1AA945F1}"/>
              </a:ext>
            </a:extLst>
          </p:cNvPr>
          <p:cNvSpPr txBox="1"/>
          <p:nvPr/>
        </p:nvSpPr>
        <p:spPr>
          <a:xfrm>
            <a:off x="1437211" y="4902100"/>
            <a:ext cx="2232896" cy="1013167"/>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lang="en-SG" dirty="0">
              <a:latin typeface="Calibri"/>
              <a:ea typeface="Calibri"/>
              <a:cs typeface="Calibri"/>
              <a:sym typeface="Calibri"/>
            </a:endParaRPr>
          </a:p>
          <a:p>
            <a:pPr marL="0" lvl="0" indent="0" algn="ctr" rtl="0">
              <a:spcBef>
                <a:spcPts val="0"/>
              </a:spcBef>
              <a:spcAft>
                <a:spcPts val="0"/>
              </a:spcAft>
              <a:buNone/>
            </a:pPr>
            <a:r>
              <a:rPr lang="en-SG" dirty="0">
                <a:latin typeface="Calibri"/>
                <a:ea typeface="Calibri"/>
                <a:cs typeface="Calibri"/>
                <a:sym typeface="Calibri"/>
              </a:rPr>
              <a:t>Chatbot Responses</a:t>
            </a:r>
            <a:endParaRPr dirty="0">
              <a:latin typeface="Calibri"/>
              <a:ea typeface="Calibri"/>
              <a:cs typeface="Calibri"/>
              <a:sym typeface="Calibri"/>
            </a:endParaRPr>
          </a:p>
        </p:txBody>
      </p:sp>
      <p:sp>
        <p:nvSpPr>
          <p:cNvPr id="157" name="Google Shape;177;p20">
            <a:extLst>
              <a:ext uri="{FF2B5EF4-FFF2-40B4-BE49-F238E27FC236}">
                <a16:creationId xmlns:a16="http://schemas.microsoft.com/office/drawing/2014/main" id="{66DF5774-23F8-42D4-B435-2686371AC61C}"/>
              </a:ext>
            </a:extLst>
          </p:cNvPr>
          <p:cNvSpPr txBox="1"/>
          <p:nvPr/>
        </p:nvSpPr>
        <p:spPr>
          <a:xfrm>
            <a:off x="10833150" y="7664087"/>
            <a:ext cx="2378671" cy="1859315"/>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API Route Handler</a:t>
            </a:r>
          </a:p>
        </p:txBody>
      </p:sp>
      <p:sp>
        <p:nvSpPr>
          <p:cNvPr id="159" name="Google Shape;177;p20">
            <a:extLst>
              <a:ext uri="{FF2B5EF4-FFF2-40B4-BE49-F238E27FC236}">
                <a16:creationId xmlns:a16="http://schemas.microsoft.com/office/drawing/2014/main" id="{40CBD81A-6F09-4CFE-A05B-9965344B3F85}"/>
              </a:ext>
            </a:extLst>
          </p:cNvPr>
          <p:cNvSpPr txBox="1"/>
          <p:nvPr/>
        </p:nvSpPr>
        <p:spPr>
          <a:xfrm>
            <a:off x="6686398" y="5015375"/>
            <a:ext cx="1472169" cy="681469"/>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Text Classifier</a:t>
            </a:r>
          </a:p>
          <a:p>
            <a:pPr marL="0" lvl="0" indent="0" algn="ctr" rtl="0">
              <a:spcBef>
                <a:spcPts val="0"/>
              </a:spcBef>
              <a:spcAft>
                <a:spcPts val="0"/>
              </a:spcAft>
              <a:buNone/>
            </a:pPr>
            <a:r>
              <a:rPr lang="en-SG" dirty="0">
                <a:latin typeface="Calibri"/>
                <a:ea typeface="Calibri"/>
                <a:cs typeface="Calibri"/>
                <a:sym typeface="Calibri"/>
              </a:rPr>
              <a:t>Route</a:t>
            </a:r>
            <a:endParaRPr dirty="0">
              <a:latin typeface="Calibri"/>
              <a:ea typeface="Calibri"/>
              <a:cs typeface="Calibri"/>
              <a:sym typeface="Calibri"/>
            </a:endParaRPr>
          </a:p>
        </p:txBody>
      </p:sp>
      <p:sp>
        <p:nvSpPr>
          <p:cNvPr id="160" name="Google Shape;177;p20">
            <a:extLst>
              <a:ext uri="{FF2B5EF4-FFF2-40B4-BE49-F238E27FC236}">
                <a16:creationId xmlns:a16="http://schemas.microsoft.com/office/drawing/2014/main" id="{1BBABC87-C1F7-46FE-AD97-C5C5CC30F007}"/>
              </a:ext>
            </a:extLst>
          </p:cNvPr>
          <p:cNvSpPr txBox="1"/>
          <p:nvPr/>
        </p:nvSpPr>
        <p:spPr>
          <a:xfrm>
            <a:off x="10988607" y="8133299"/>
            <a:ext cx="2140854" cy="405836"/>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Text Classifier Route</a:t>
            </a:r>
          </a:p>
        </p:txBody>
      </p:sp>
      <p:sp>
        <p:nvSpPr>
          <p:cNvPr id="161" name="Google Shape;177;p20">
            <a:extLst>
              <a:ext uri="{FF2B5EF4-FFF2-40B4-BE49-F238E27FC236}">
                <a16:creationId xmlns:a16="http://schemas.microsoft.com/office/drawing/2014/main" id="{A0057615-6E43-487B-B465-C6D3A830928A}"/>
              </a:ext>
            </a:extLst>
          </p:cNvPr>
          <p:cNvSpPr txBox="1"/>
          <p:nvPr/>
        </p:nvSpPr>
        <p:spPr>
          <a:xfrm>
            <a:off x="10988607" y="8778555"/>
            <a:ext cx="2140854" cy="483899"/>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Comparison Route</a:t>
            </a:r>
          </a:p>
        </p:txBody>
      </p:sp>
      <p:sp>
        <p:nvSpPr>
          <p:cNvPr id="163" name="Google Shape;177;p20">
            <a:extLst>
              <a:ext uri="{FF2B5EF4-FFF2-40B4-BE49-F238E27FC236}">
                <a16:creationId xmlns:a16="http://schemas.microsoft.com/office/drawing/2014/main" id="{C3278334-1D01-4A3E-A9D8-6A0EA804EA68}"/>
              </a:ext>
            </a:extLst>
          </p:cNvPr>
          <p:cNvSpPr txBox="1"/>
          <p:nvPr/>
        </p:nvSpPr>
        <p:spPr>
          <a:xfrm>
            <a:off x="8273528" y="8091603"/>
            <a:ext cx="2140854" cy="515523"/>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Text Classifier Model</a:t>
            </a:r>
          </a:p>
        </p:txBody>
      </p:sp>
      <p:sp>
        <p:nvSpPr>
          <p:cNvPr id="164" name="Google Shape;177;p20">
            <a:extLst>
              <a:ext uri="{FF2B5EF4-FFF2-40B4-BE49-F238E27FC236}">
                <a16:creationId xmlns:a16="http://schemas.microsoft.com/office/drawing/2014/main" id="{D04251B9-08C8-483E-9274-B4069593141A}"/>
              </a:ext>
            </a:extLst>
          </p:cNvPr>
          <p:cNvSpPr txBox="1"/>
          <p:nvPr/>
        </p:nvSpPr>
        <p:spPr>
          <a:xfrm>
            <a:off x="8273528" y="8762446"/>
            <a:ext cx="2140854" cy="755368"/>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Cosine Similarity Comparison</a:t>
            </a:r>
          </a:p>
        </p:txBody>
      </p:sp>
      <p:sp>
        <p:nvSpPr>
          <p:cNvPr id="175" name="Google Shape;177;p20">
            <a:extLst>
              <a:ext uri="{FF2B5EF4-FFF2-40B4-BE49-F238E27FC236}">
                <a16:creationId xmlns:a16="http://schemas.microsoft.com/office/drawing/2014/main" id="{78E05588-D836-4804-A5B4-BA137179D7CF}"/>
              </a:ext>
            </a:extLst>
          </p:cNvPr>
          <p:cNvSpPr txBox="1"/>
          <p:nvPr/>
        </p:nvSpPr>
        <p:spPr>
          <a:xfrm>
            <a:off x="6530495" y="8107890"/>
            <a:ext cx="1305518" cy="1409924"/>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Python Library Initialized on Start up</a:t>
            </a:r>
          </a:p>
        </p:txBody>
      </p:sp>
      <p:cxnSp>
        <p:nvCxnSpPr>
          <p:cNvPr id="179" name="Straight Arrow Connector 178">
            <a:extLst>
              <a:ext uri="{FF2B5EF4-FFF2-40B4-BE49-F238E27FC236}">
                <a16:creationId xmlns:a16="http://schemas.microsoft.com/office/drawing/2014/main" id="{4996E8C3-9328-4A87-B73D-53DE54EC6170}"/>
              </a:ext>
            </a:extLst>
          </p:cNvPr>
          <p:cNvCxnSpPr>
            <a:cxnSpLocks/>
          </p:cNvCxnSpPr>
          <p:nvPr/>
        </p:nvCxnSpPr>
        <p:spPr>
          <a:xfrm>
            <a:off x="7810344" y="8369296"/>
            <a:ext cx="4784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A5ABCA09-75F9-4025-AEB0-B29BE2FC67E8}"/>
              </a:ext>
            </a:extLst>
          </p:cNvPr>
          <p:cNvCxnSpPr>
            <a:cxnSpLocks/>
          </p:cNvCxnSpPr>
          <p:nvPr/>
        </p:nvCxnSpPr>
        <p:spPr>
          <a:xfrm>
            <a:off x="7810344" y="9114174"/>
            <a:ext cx="4784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6987E14F-4A1B-455D-B99A-D8746B952CDB}"/>
              </a:ext>
            </a:extLst>
          </p:cNvPr>
          <p:cNvCxnSpPr>
            <a:cxnSpLocks/>
            <a:endCxn id="157" idx="0"/>
          </p:cNvCxnSpPr>
          <p:nvPr/>
        </p:nvCxnSpPr>
        <p:spPr>
          <a:xfrm>
            <a:off x="11139624" y="4951779"/>
            <a:ext cx="882862" cy="27123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34972A59-5834-43C6-AF1D-7C0ABB790EDA}"/>
              </a:ext>
            </a:extLst>
          </p:cNvPr>
          <p:cNvCxnSpPr>
            <a:cxnSpLocks/>
            <a:endCxn id="135" idx="1"/>
          </p:cNvCxnSpPr>
          <p:nvPr/>
        </p:nvCxnSpPr>
        <p:spPr>
          <a:xfrm>
            <a:off x="12731008" y="4574257"/>
            <a:ext cx="2333226" cy="1171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FA61790D-2A2B-4320-9F3A-FC8C562AC0E0}"/>
              </a:ext>
            </a:extLst>
          </p:cNvPr>
          <p:cNvCxnSpPr>
            <a:cxnSpLocks/>
            <a:endCxn id="126" idx="1"/>
          </p:cNvCxnSpPr>
          <p:nvPr/>
        </p:nvCxnSpPr>
        <p:spPr>
          <a:xfrm flipV="1">
            <a:off x="12749146" y="3502674"/>
            <a:ext cx="2365266" cy="2557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E4E5278D-66F1-4D5B-BADB-B3E153A9FD8D}"/>
              </a:ext>
            </a:extLst>
          </p:cNvPr>
          <p:cNvCxnSpPr>
            <a:cxnSpLocks/>
            <a:endCxn id="1057" idx="1"/>
          </p:cNvCxnSpPr>
          <p:nvPr/>
        </p:nvCxnSpPr>
        <p:spPr>
          <a:xfrm flipV="1">
            <a:off x="11306920" y="2192136"/>
            <a:ext cx="3804496" cy="15414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4E280289-7CC8-4229-8C4E-E05ABA63571C}"/>
              </a:ext>
            </a:extLst>
          </p:cNvPr>
          <p:cNvCxnSpPr>
            <a:cxnSpLocks/>
          </p:cNvCxnSpPr>
          <p:nvPr/>
        </p:nvCxnSpPr>
        <p:spPr>
          <a:xfrm>
            <a:off x="11294715" y="2451595"/>
            <a:ext cx="0" cy="438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AEF115-5125-48EF-80A4-D036C12D3593}"/>
              </a:ext>
            </a:extLst>
          </p:cNvPr>
          <p:cNvCxnSpPr>
            <a:cxnSpLocks/>
          </p:cNvCxnSpPr>
          <p:nvPr/>
        </p:nvCxnSpPr>
        <p:spPr>
          <a:xfrm flipH="1">
            <a:off x="1143000" y="2451595"/>
            <a:ext cx="10151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2E4E6D0-F6FF-4771-8DCB-2F562EB33F9B}"/>
              </a:ext>
            </a:extLst>
          </p:cNvPr>
          <p:cNvCxnSpPr>
            <a:cxnSpLocks/>
          </p:cNvCxnSpPr>
          <p:nvPr/>
        </p:nvCxnSpPr>
        <p:spPr>
          <a:xfrm flipV="1">
            <a:off x="1126971" y="2451595"/>
            <a:ext cx="16029" cy="2957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CF539724-2F0E-4DC7-84A1-CB746C14A9B0}"/>
              </a:ext>
            </a:extLst>
          </p:cNvPr>
          <p:cNvCxnSpPr>
            <a:cxnSpLocks/>
          </p:cNvCxnSpPr>
          <p:nvPr/>
        </p:nvCxnSpPr>
        <p:spPr>
          <a:xfrm>
            <a:off x="1143000" y="5391948"/>
            <a:ext cx="4051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F0B8FFE5-8A60-4472-827A-E84F4282FB5B}"/>
              </a:ext>
            </a:extLst>
          </p:cNvPr>
          <p:cNvCxnSpPr>
            <a:cxnSpLocks/>
            <a:endCxn id="160" idx="1"/>
          </p:cNvCxnSpPr>
          <p:nvPr/>
        </p:nvCxnSpPr>
        <p:spPr>
          <a:xfrm>
            <a:off x="10414382" y="8336217"/>
            <a:ext cx="57422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5806D7C7-9E65-4A06-ACB3-54A7DADD7E7D}"/>
              </a:ext>
            </a:extLst>
          </p:cNvPr>
          <p:cNvCxnSpPr>
            <a:cxnSpLocks/>
          </p:cNvCxnSpPr>
          <p:nvPr/>
        </p:nvCxnSpPr>
        <p:spPr>
          <a:xfrm>
            <a:off x="10424530" y="9058075"/>
            <a:ext cx="57422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4" name="TextBox 3">
            <a:extLst>
              <a:ext uri="{FF2B5EF4-FFF2-40B4-BE49-F238E27FC236}">
                <a16:creationId xmlns:a16="http://schemas.microsoft.com/office/drawing/2014/main" id="{8E64C603-926B-4EFF-A18A-068E5254CA1D}"/>
              </a:ext>
            </a:extLst>
          </p:cNvPr>
          <p:cNvSpPr txBox="1"/>
          <p:nvPr/>
        </p:nvSpPr>
        <p:spPr>
          <a:xfrm>
            <a:off x="626431" y="608567"/>
            <a:ext cx="13699170" cy="811632"/>
          </a:xfrm>
          <a:prstGeom prst="rect">
            <a:avLst/>
          </a:prstGeom>
        </p:spPr>
        <p:txBody>
          <a:bodyPr wrap="square" lIns="0" tIns="0" rIns="0" bIns="0" rtlCol="0" anchor="t">
            <a:spAutoFit/>
          </a:bodyPr>
          <a:lstStyle/>
          <a:p>
            <a:pPr>
              <a:lnSpc>
                <a:spcPts val="6160"/>
              </a:lnSpc>
            </a:pPr>
            <a:r>
              <a:rPr lang="en-US" sz="5600" dirty="0">
                <a:latin typeface="HK Grotesk Bold"/>
              </a:rPr>
              <a:t>FRAMEWORK IMPLEMENTATION</a:t>
            </a:r>
          </a:p>
        </p:txBody>
      </p:sp>
      <p:sp>
        <p:nvSpPr>
          <p:cNvPr id="225" name="TextBox 4">
            <a:extLst>
              <a:ext uri="{FF2B5EF4-FFF2-40B4-BE49-F238E27FC236}">
                <a16:creationId xmlns:a16="http://schemas.microsoft.com/office/drawing/2014/main" id="{A99620E2-8506-4958-8206-92101B716ECE}"/>
              </a:ext>
            </a:extLst>
          </p:cNvPr>
          <p:cNvSpPr txBox="1"/>
          <p:nvPr/>
        </p:nvSpPr>
        <p:spPr>
          <a:xfrm>
            <a:off x="16001180" y="559164"/>
            <a:ext cx="1273705" cy="390297"/>
          </a:xfrm>
          <a:prstGeom prst="rect">
            <a:avLst/>
          </a:prstGeom>
        </p:spPr>
        <p:txBody>
          <a:bodyPr lIns="0" tIns="0" rIns="0" bIns="0" rtlCol="0" anchor="t">
            <a:spAutoFit/>
          </a:bodyPr>
          <a:lstStyle/>
          <a:p>
            <a:pPr algn="r">
              <a:lnSpc>
                <a:spcPts val="3000"/>
              </a:lnSpc>
            </a:pPr>
            <a:r>
              <a:rPr lang="en-US" sz="2500" dirty="0">
                <a:latin typeface="HK Grotesk Medium"/>
              </a:rPr>
              <a:t>14</a:t>
            </a:r>
          </a:p>
        </p:txBody>
      </p:sp>
      <p:sp>
        <p:nvSpPr>
          <p:cNvPr id="227" name="Google Shape;177;p20">
            <a:extLst>
              <a:ext uri="{FF2B5EF4-FFF2-40B4-BE49-F238E27FC236}">
                <a16:creationId xmlns:a16="http://schemas.microsoft.com/office/drawing/2014/main" id="{06A79D82-1EA8-4341-9259-4F94E7BB2715}"/>
              </a:ext>
            </a:extLst>
          </p:cNvPr>
          <p:cNvSpPr txBox="1"/>
          <p:nvPr/>
        </p:nvSpPr>
        <p:spPr>
          <a:xfrm>
            <a:off x="3984995" y="2175126"/>
            <a:ext cx="2408696" cy="462986"/>
          </a:xfrm>
          <a:prstGeom prst="rect">
            <a:avLst/>
          </a:prstGeom>
          <a:solidFill>
            <a:schemeClr val="accent2">
              <a:lumMod val="20000"/>
              <a:lumOff val="80000"/>
            </a:schemeClr>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API Response (Answer)</a:t>
            </a:r>
            <a:endParaRPr dirty="0">
              <a:latin typeface="Calibri"/>
              <a:ea typeface="Calibri"/>
              <a:cs typeface="Calibri"/>
              <a:sym typeface="Calibri"/>
            </a:endParaRPr>
          </a:p>
        </p:txBody>
      </p:sp>
      <p:cxnSp>
        <p:nvCxnSpPr>
          <p:cNvPr id="71" name="Straight Arrow Connector 70">
            <a:extLst>
              <a:ext uri="{FF2B5EF4-FFF2-40B4-BE49-F238E27FC236}">
                <a16:creationId xmlns:a16="http://schemas.microsoft.com/office/drawing/2014/main" id="{914DA2BF-450F-459C-92C8-3A119611200E}"/>
              </a:ext>
            </a:extLst>
          </p:cNvPr>
          <p:cNvCxnSpPr>
            <a:cxnSpLocks/>
          </p:cNvCxnSpPr>
          <p:nvPr/>
        </p:nvCxnSpPr>
        <p:spPr>
          <a:xfrm flipV="1">
            <a:off x="3677393" y="4208274"/>
            <a:ext cx="2785382" cy="12290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Google Shape;177;p20">
            <a:extLst>
              <a:ext uri="{FF2B5EF4-FFF2-40B4-BE49-F238E27FC236}">
                <a16:creationId xmlns:a16="http://schemas.microsoft.com/office/drawing/2014/main" id="{6AEADE9B-7B49-4A46-BDC5-D5F6D0353AE6}"/>
              </a:ext>
            </a:extLst>
          </p:cNvPr>
          <p:cNvSpPr txBox="1"/>
          <p:nvPr/>
        </p:nvSpPr>
        <p:spPr>
          <a:xfrm>
            <a:off x="4345989" y="4217599"/>
            <a:ext cx="1649608" cy="684502"/>
          </a:xfrm>
          <a:prstGeom prst="rect">
            <a:avLst/>
          </a:prstGeom>
          <a:solidFill>
            <a:schemeClr val="accent2">
              <a:lumMod val="20000"/>
              <a:lumOff val="80000"/>
            </a:schemeClr>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SG" dirty="0">
                <a:latin typeface="Calibri"/>
                <a:ea typeface="Calibri"/>
                <a:cs typeface="Calibri"/>
                <a:sym typeface="Calibri"/>
              </a:rPr>
              <a:t>API Call</a:t>
            </a:r>
          </a:p>
          <a:p>
            <a:pPr marL="0" lvl="0" indent="0" algn="ctr" rtl="0">
              <a:spcBef>
                <a:spcPts val="0"/>
              </a:spcBef>
              <a:spcAft>
                <a:spcPts val="0"/>
              </a:spcAft>
              <a:buNone/>
            </a:pPr>
            <a:r>
              <a:rPr lang="en-SG" dirty="0">
                <a:latin typeface="Calibri"/>
                <a:ea typeface="Calibri"/>
                <a:cs typeface="Calibri"/>
                <a:sym typeface="Calibri"/>
              </a:rPr>
              <a:t>(Response Pair) </a:t>
            </a:r>
            <a:endParaRPr dirty="0">
              <a:latin typeface="Calibri"/>
              <a:ea typeface="Calibri"/>
              <a:cs typeface="Calibri"/>
              <a:sym typeface="Calibri"/>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animEffect transition="in" filter="fade">
                                      <p:cBhvr>
                                        <p:cTn id="7" dur="500"/>
                                        <p:tgtEl>
                                          <p:spTgt spid="10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3"/>
                                        </p:tgtEl>
                                        <p:attrNameLst>
                                          <p:attrName>style.visibility</p:attrName>
                                        </p:attrNameLst>
                                      </p:cBhvr>
                                      <p:to>
                                        <p:strVal val="visible"/>
                                      </p:to>
                                    </p:set>
                                    <p:animEffect transition="in" filter="fade">
                                      <p:cBhvr>
                                        <p:cTn id="13" dur="500"/>
                                        <p:tgtEl>
                                          <p:spTgt spid="1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6"/>
                                        </p:tgtEl>
                                        <p:attrNameLst>
                                          <p:attrName>style.visibility</p:attrName>
                                        </p:attrNameLst>
                                      </p:cBhvr>
                                      <p:to>
                                        <p:strVal val="visible"/>
                                      </p:to>
                                    </p:set>
                                    <p:animEffect transition="in" filter="fade">
                                      <p:cBhvr>
                                        <p:cTn id="22" dur="500"/>
                                        <p:tgtEl>
                                          <p:spTgt spid="156"/>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7"/>
                                        </p:tgtEl>
                                        <p:attrNameLst>
                                          <p:attrName>style.visibility</p:attrName>
                                        </p:attrNameLst>
                                      </p:cBhvr>
                                      <p:to>
                                        <p:strVal val="visible"/>
                                      </p:to>
                                    </p:set>
                                    <p:animEffect transition="in" filter="fade">
                                      <p:cBhvr>
                                        <p:cTn id="30" dur="500"/>
                                        <p:tgtEl>
                                          <p:spTgt spid="87"/>
                                        </p:tgtEl>
                                      </p:cBhvr>
                                    </p:animEffect>
                                  </p:childTnLst>
                                </p:cTn>
                              </p:par>
                              <p:par>
                                <p:cTn id="31" presetID="10"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500"/>
                                        <p:tgtEl>
                                          <p:spTgt spid="8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6"/>
                                        </p:tgtEl>
                                        <p:attrNameLst>
                                          <p:attrName>style.visibility</p:attrName>
                                        </p:attrNameLst>
                                      </p:cBhvr>
                                      <p:to>
                                        <p:strVal val="visible"/>
                                      </p:to>
                                    </p:set>
                                    <p:animEffect transition="in" filter="fade">
                                      <p:cBhvr>
                                        <p:cTn id="39" dur="500"/>
                                        <p:tgtEl>
                                          <p:spTgt spid="96"/>
                                        </p:tgtEl>
                                      </p:cBhvr>
                                    </p:animEffect>
                                  </p:childTnLst>
                                </p:cTn>
                              </p:par>
                              <p:par>
                                <p:cTn id="40" presetID="10" presetClass="entr" presetSubtype="0" fill="hold"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500"/>
                                        <p:tgtEl>
                                          <p:spTgt spid="9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fade">
                                      <p:cBhvr>
                                        <p:cTn id="45" dur="500"/>
                                        <p:tgtEl>
                                          <p:spTgt spid="9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4"/>
                                        </p:tgtEl>
                                        <p:attrNameLst>
                                          <p:attrName>style.visibility</p:attrName>
                                        </p:attrNameLst>
                                      </p:cBhvr>
                                      <p:to>
                                        <p:strVal val="visible"/>
                                      </p:to>
                                    </p:set>
                                    <p:animEffect transition="in" filter="fade">
                                      <p:cBhvr>
                                        <p:cTn id="48" dur="500"/>
                                        <p:tgtEl>
                                          <p:spTgt spid="104"/>
                                        </p:tgtEl>
                                      </p:cBhvr>
                                    </p:animEffect>
                                  </p:childTnLst>
                                </p:cTn>
                              </p:par>
                              <p:par>
                                <p:cTn id="49" presetID="10" presetClass="entr" presetSubtype="0" fill="hold" nodeType="with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fade">
                                      <p:cBhvr>
                                        <p:cTn id="51" dur="500"/>
                                        <p:tgtEl>
                                          <p:spTgt spid="97"/>
                                        </p:tgtEl>
                                      </p:cBhvr>
                                    </p:animEffect>
                                  </p:childTnLst>
                                </p:cTn>
                              </p:par>
                              <p:par>
                                <p:cTn id="52" presetID="10" presetClass="entr" presetSubtype="0" fill="hold" nodeType="withEffect">
                                  <p:stCondLst>
                                    <p:cond delay="0"/>
                                  </p:stCondLst>
                                  <p:childTnLst>
                                    <p:set>
                                      <p:cBhvr>
                                        <p:cTn id="53" dur="1" fill="hold">
                                          <p:stCondLst>
                                            <p:cond delay="0"/>
                                          </p:stCondLst>
                                        </p:cTn>
                                        <p:tgtEl>
                                          <p:spTgt spid="101"/>
                                        </p:tgtEl>
                                        <p:attrNameLst>
                                          <p:attrName>style.visibility</p:attrName>
                                        </p:attrNameLst>
                                      </p:cBhvr>
                                      <p:to>
                                        <p:strVal val="visible"/>
                                      </p:to>
                                    </p:set>
                                    <p:animEffect transition="in" filter="fade">
                                      <p:cBhvr>
                                        <p:cTn id="54" dur="500"/>
                                        <p:tgtEl>
                                          <p:spTgt spid="10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0"/>
                                        </p:tgtEl>
                                        <p:attrNameLst>
                                          <p:attrName>style.visibility</p:attrName>
                                        </p:attrNameLst>
                                      </p:cBhvr>
                                      <p:to>
                                        <p:strVal val="visible"/>
                                      </p:to>
                                    </p:set>
                                    <p:animEffect transition="in" filter="fade">
                                      <p:cBhvr>
                                        <p:cTn id="57" dur="500"/>
                                        <p:tgtEl>
                                          <p:spTgt spid="10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7"/>
                                        </p:tgtEl>
                                        <p:attrNameLst>
                                          <p:attrName>style.visibility</p:attrName>
                                        </p:attrNameLst>
                                      </p:cBhvr>
                                      <p:to>
                                        <p:strVal val="visible"/>
                                      </p:to>
                                    </p:set>
                                    <p:animEffect transition="in" filter="fade">
                                      <p:cBhvr>
                                        <p:cTn id="60" dur="500"/>
                                        <p:tgtEl>
                                          <p:spTgt spid="6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500"/>
                                        <p:tgtEl>
                                          <p:spTgt spid="86"/>
                                        </p:tgtEl>
                                      </p:cBhvr>
                                    </p:animEffect>
                                  </p:childTnLst>
                                </p:cTn>
                              </p:par>
                              <p:par>
                                <p:cTn id="66" presetID="10" presetClass="entr" presetSubtype="0" fill="hold" nodeType="with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500"/>
                                        <p:tgtEl>
                                          <p:spTgt spid="5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Effect transition="in" filter="fade">
                                      <p:cBhvr>
                                        <p:cTn id="71" dur="500"/>
                                        <p:tgtEl>
                                          <p:spTgt spid="56"/>
                                        </p:tgtEl>
                                      </p:cBhvr>
                                    </p:animEffect>
                                  </p:childTnLst>
                                </p:cTn>
                              </p:par>
                              <p:par>
                                <p:cTn id="72" presetID="10" presetClass="entr" presetSubtype="0" fill="hold" nodeType="withEffect">
                                  <p:stCondLst>
                                    <p:cond delay="0"/>
                                  </p:stCondLst>
                                  <p:childTnLst>
                                    <p:set>
                                      <p:cBhvr>
                                        <p:cTn id="73" dur="1" fill="hold">
                                          <p:stCondLst>
                                            <p:cond delay="0"/>
                                          </p:stCondLst>
                                        </p:cTn>
                                        <p:tgtEl>
                                          <p:spTgt spid="1026"/>
                                        </p:tgtEl>
                                        <p:attrNameLst>
                                          <p:attrName>style.visibility</p:attrName>
                                        </p:attrNameLst>
                                      </p:cBhvr>
                                      <p:to>
                                        <p:strVal val="visible"/>
                                      </p:to>
                                    </p:set>
                                    <p:animEffect transition="in" filter="fade">
                                      <p:cBhvr>
                                        <p:cTn id="74" dur="500"/>
                                        <p:tgtEl>
                                          <p:spTgt spid="102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fade">
                                      <p:cBhvr>
                                        <p:cTn id="77" dur="500"/>
                                        <p:tgtEl>
                                          <p:spTgt spid="6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6"/>
                                        </p:tgtEl>
                                        <p:attrNameLst>
                                          <p:attrName>style.visibility</p:attrName>
                                        </p:attrNameLst>
                                      </p:cBhvr>
                                      <p:to>
                                        <p:strVal val="visible"/>
                                      </p:to>
                                    </p:set>
                                    <p:animEffect transition="in" filter="fade">
                                      <p:cBhvr>
                                        <p:cTn id="80" dur="500"/>
                                        <p:tgtEl>
                                          <p:spTgt spid="6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fade">
                                      <p:cBhvr>
                                        <p:cTn id="83" dur="500"/>
                                        <p:tgtEl>
                                          <p:spTgt spid="6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500"/>
                                        <p:tgtEl>
                                          <p:spTgt spid="7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59"/>
                                        </p:tgtEl>
                                        <p:attrNameLst>
                                          <p:attrName>style.visibility</p:attrName>
                                        </p:attrNameLst>
                                      </p:cBhvr>
                                      <p:to>
                                        <p:strVal val="visible"/>
                                      </p:to>
                                    </p:set>
                                    <p:animEffect transition="in" filter="fade">
                                      <p:cBhvr>
                                        <p:cTn id="89" dur="500"/>
                                        <p:tgtEl>
                                          <p:spTgt spid="159"/>
                                        </p:tgtEl>
                                      </p:cBhvr>
                                    </p:animEffect>
                                  </p:childTnLst>
                                </p:cTn>
                              </p:par>
                              <p:par>
                                <p:cTn id="90" presetID="1" presetClass="entr" presetSubtype="0" fill="hold" nodeType="with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1"/>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88"/>
                                        </p:tgtEl>
                                        <p:attrNameLst>
                                          <p:attrName>style.visibility</p:attrName>
                                        </p:attrNameLst>
                                      </p:cBhvr>
                                      <p:to>
                                        <p:strVal val="visible"/>
                                      </p:to>
                                    </p:set>
                                    <p:animEffect transition="in" filter="fade">
                                      <p:cBhvr>
                                        <p:cTn id="98" dur="500"/>
                                        <p:tgtEl>
                                          <p:spTgt spid="88"/>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9"/>
                                        </p:tgtEl>
                                        <p:attrNameLst>
                                          <p:attrName>style.visibility</p:attrName>
                                        </p:attrNameLst>
                                      </p:cBhvr>
                                      <p:to>
                                        <p:strVal val="visible"/>
                                      </p:to>
                                    </p:set>
                                    <p:animEffect transition="in" filter="fade">
                                      <p:cBhvr>
                                        <p:cTn id="101" dur="500"/>
                                        <p:tgtEl>
                                          <p:spTgt spid="8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90"/>
                                        </p:tgtEl>
                                        <p:attrNameLst>
                                          <p:attrName>style.visibility</p:attrName>
                                        </p:attrNameLst>
                                      </p:cBhvr>
                                      <p:to>
                                        <p:strVal val="visible"/>
                                      </p:to>
                                    </p:set>
                                    <p:animEffect transition="in" filter="fade">
                                      <p:cBhvr>
                                        <p:cTn id="104" dur="500"/>
                                        <p:tgtEl>
                                          <p:spTgt spid="90"/>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91"/>
                                        </p:tgtEl>
                                        <p:attrNameLst>
                                          <p:attrName>style.visibility</p:attrName>
                                        </p:attrNameLst>
                                      </p:cBhvr>
                                      <p:to>
                                        <p:strVal val="visible"/>
                                      </p:to>
                                    </p:set>
                                    <p:animEffect transition="in" filter="fade">
                                      <p:cBhvr>
                                        <p:cTn id="107" dur="500"/>
                                        <p:tgtEl>
                                          <p:spTgt spid="91"/>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92"/>
                                        </p:tgtEl>
                                        <p:attrNameLst>
                                          <p:attrName>style.visibility</p:attrName>
                                        </p:attrNameLst>
                                      </p:cBhvr>
                                      <p:to>
                                        <p:strVal val="visible"/>
                                      </p:to>
                                    </p:set>
                                    <p:animEffect transition="in" filter="fade">
                                      <p:cBhvr>
                                        <p:cTn id="110" dur="500"/>
                                        <p:tgtEl>
                                          <p:spTgt spid="92"/>
                                        </p:tgtEl>
                                      </p:cBhvr>
                                    </p:animEffect>
                                  </p:childTnLst>
                                </p:cTn>
                              </p:par>
                              <p:par>
                                <p:cTn id="111" presetID="10" presetClass="entr" presetSubtype="0" fill="hold" nodeType="withEffect">
                                  <p:stCondLst>
                                    <p:cond delay="0"/>
                                  </p:stCondLst>
                                  <p:childTnLst>
                                    <p:set>
                                      <p:cBhvr>
                                        <p:cTn id="112" dur="1" fill="hold">
                                          <p:stCondLst>
                                            <p:cond delay="0"/>
                                          </p:stCondLst>
                                        </p:cTn>
                                        <p:tgtEl>
                                          <p:spTgt spid="113"/>
                                        </p:tgtEl>
                                        <p:attrNameLst>
                                          <p:attrName>style.visibility</p:attrName>
                                        </p:attrNameLst>
                                      </p:cBhvr>
                                      <p:to>
                                        <p:strVal val="visible"/>
                                      </p:to>
                                    </p:set>
                                    <p:animEffect transition="in" filter="fade">
                                      <p:cBhvr>
                                        <p:cTn id="113" dur="500"/>
                                        <p:tgtEl>
                                          <p:spTgt spid="11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196"/>
                                        </p:tgtEl>
                                        <p:attrNameLst>
                                          <p:attrName>style.visibility</p:attrName>
                                        </p:attrNameLst>
                                      </p:cBhvr>
                                      <p:to>
                                        <p:strVal val="visible"/>
                                      </p:to>
                                    </p:set>
                                    <p:animEffect transition="in" filter="fade">
                                      <p:cBhvr>
                                        <p:cTn id="118" dur="500"/>
                                        <p:tgtEl>
                                          <p:spTgt spid="196"/>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23"/>
                                        </p:tgtEl>
                                        <p:attrNameLst>
                                          <p:attrName>style.visibility</p:attrName>
                                        </p:attrNameLst>
                                      </p:cBhvr>
                                      <p:to>
                                        <p:strVal val="visible"/>
                                      </p:to>
                                    </p:set>
                                    <p:animEffect transition="in" filter="fade">
                                      <p:cBhvr>
                                        <p:cTn id="121" dur="500"/>
                                        <p:tgtEl>
                                          <p:spTgt spid="123"/>
                                        </p:tgtEl>
                                      </p:cBhvr>
                                    </p:animEffect>
                                  </p:childTnLst>
                                </p:cTn>
                              </p:par>
                              <p:par>
                                <p:cTn id="122" presetID="10" presetClass="entr" presetSubtype="0" fill="hold" nodeType="withEffect">
                                  <p:stCondLst>
                                    <p:cond delay="0"/>
                                  </p:stCondLst>
                                  <p:childTnLst>
                                    <p:set>
                                      <p:cBhvr>
                                        <p:cTn id="123" dur="1" fill="hold">
                                          <p:stCondLst>
                                            <p:cond delay="0"/>
                                          </p:stCondLst>
                                        </p:cTn>
                                        <p:tgtEl>
                                          <p:spTgt spid="1057"/>
                                        </p:tgtEl>
                                        <p:attrNameLst>
                                          <p:attrName>style.visibility</p:attrName>
                                        </p:attrNameLst>
                                      </p:cBhvr>
                                      <p:to>
                                        <p:strVal val="visible"/>
                                      </p:to>
                                    </p:set>
                                    <p:animEffect transition="in" filter="fade">
                                      <p:cBhvr>
                                        <p:cTn id="124" dur="500"/>
                                        <p:tgtEl>
                                          <p:spTgt spid="1057"/>
                                        </p:tgtEl>
                                      </p:cBhvr>
                                    </p:animEffect>
                                  </p:childTnLst>
                                </p:cTn>
                              </p:par>
                              <p:par>
                                <p:cTn id="125" presetID="10" presetClass="entr" presetSubtype="0" fill="hold" nodeType="withEffect">
                                  <p:stCondLst>
                                    <p:cond delay="0"/>
                                  </p:stCondLst>
                                  <p:childTnLst>
                                    <p:set>
                                      <p:cBhvr>
                                        <p:cTn id="126" dur="1" fill="hold">
                                          <p:stCondLst>
                                            <p:cond delay="0"/>
                                          </p:stCondLst>
                                        </p:cTn>
                                        <p:tgtEl>
                                          <p:spTgt spid="194"/>
                                        </p:tgtEl>
                                        <p:attrNameLst>
                                          <p:attrName>style.visibility</p:attrName>
                                        </p:attrNameLst>
                                      </p:cBhvr>
                                      <p:to>
                                        <p:strVal val="visible"/>
                                      </p:to>
                                    </p:set>
                                    <p:animEffect transition="in" filter="fade">
                                      <p:cBhvr>
                                        <p:cTn id="127" dur="500"/>
                                        <p:tgtEl>
                                          <p:spTgt spid="194"/>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26"/>
                                        </p:tgtEl>
                                        <p:attrNameLst>
                                          <p:attrName>style.visibility</p:attrName>
                                        </p:attrNameLst>
                                      </p:cBhvr>
                                      <p:to>
                                        <p:strVal val="visible"/>
                                      </p:to>
                                    </p:set>
                                    <p:animEffect transition="in" filter="fade">
                                      <p:cBhvr>
                                        <p:cTn id="130" dur="500"/>
                                        <p:tgtEl>
                                          <p:spTgt spid="126"/>
                                        </p:tgtEl>
                                      </p:cBhvr>
                                    </p:animEffect>
                                  </p:childTnLst>
                                </p:cTn>
                              </p:par>
                              <p:par>
                                <p:cTn id="131" presetID="10" presetClass="entr" presetSubtype="0" fill="hold" nodeType="withEffect">
                                  <p:stCondLst>
                                    <p:cond delay="0"/>
                                  </p:stCondLst>
                                  <p:childTnLst>
                                    <p:set>
                                      <p:cBhvr>
                                        <p:cTn id="132" dur="1" fill="hold">
                                          <p:stCondLst>
                                            <p:cond delay="0"/>
                                          </p:stCondLst>
                                        </p:cTn>
                                        <p:tgtEl>
                                          <p:spTgt spid="191"/>
                                        </p:tgtEl>
                                        <p:attrNameLst>
                                          <p:attrName>style.visibility</p:attrName>
                                        </p:attrNameLst>
                                      </p:cBhvr>
                                      <p:to>
                                        <p:strVal val="visible"/>
                                      </p:to>
                                    </p:set>
                                    <p:animEffect transition="in" filter="fade">
                                      <p:cBhvr>
                                        <p:cTn id="133" dur="500"/>
                                        <p:tgtEl>
                                          <p:spTgt spid="191"/>
                                        </p:tgtEl>
                                      </p:cBhvr>
                                    </p:animEffect>
                                  </p:childTnLst>
                                </p:cTn>
                              </p:par>
                              <p:par>
                                <p:cTn id="134" presetID="10" presetClass="entr" presetSubtype="0" fill="hold" nodeType="withEffect">
                                  <p:stCondLst>
                                    <p:cond delay="0"/>
                                  </p:stCondLst>
                                  <p:childTnLst>
                                    <p:set>
                                      <p:cBhvr>
                                        <p:cTn id="135" dur="1" fill="hold">
                                          <p:stCondLst>
                                            <p:cond delay="0"/>
                                          </p:stCondLst>
                                        </p:cTn>
                                        <p:tgtEl>
                                          <p:spTgt spid="1066"/>
                                        </p:tgtEl>
                                        <p:attrNameLst>
                                          <p:attrName>style.visibility</p:attrName>
                                        </p:attrNameLst>
                                      </p:cBhvr>
                                      <p:to>
                                        <p:strVal val="visible"/>
                                      </p:to>
                                    </p:set>
                                    <p:animEffect transition="in" filter="fade">
                                      <p:cBhvr>
                                        <p:cTn id="136" dur="500"/>
                                        <p:tgtEl>
                                          <p:spTgt spid="106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35"/>
                                        </p:tgtEl>
                                        <p:attrNameLst>
                                          <p:attrName>style.visibility</p:attrName>
                                        </p:attrNameLst>
                                      </p:cBhvr>
                                      <p:to>
                                        <p:strVal val="visible"/>
                                      </p:to>
                                    </p:set>
                                    <p:animEffect transition="in" filter="fade">
                                      <p:cBhvr>
                                        <p:cTn id="139" dur="500"/>
                                        <p:tgtEl>
                                          <p:spTgt spid="135"/>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38"/>
                                        </p:tgtEl>
                                        <p:attrNameLst>
                                          <p:attrName>style.visibility</p:attrName>
                                        </p:attrNameLst>
                                      </p:cBhvr>
                                      <p:to>
                                        <p:strVal val="visible"/>
                                      </p:to>
                                    </p:set>
                                    <p:animEffect transition="in" filter="fade">
                                      <p:cBhvr>
                                        <p:cTn id="142" dur="500"/>
                                        <p:tgtEl>
                                          <p:spTgt spid="138"/>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114"/>
                                        </p:tgtEl>
                                        <p:attrNameLst>
                                          <p:attrName>style.visibility</p:attrName>
                                        </p:attrNameLst>
                                      </p:cBhvr>
                                      <p:to>
                                        <p:strVal val="visible"/>
                                      </p:to>
                                    </p:set>
                                    <p:animEffect transition="in" filter="fade">
                                      <p:cBhvr>
                                        <p:cTn id="147" dur="500"/>
                                        <p:tgtEl>
                                          <p:spTgt spid="114"/>
                                        </p:tgtEl>
                                      </p:cBhvr>
                                    </p:animEffect>
                                  </p:childTnLst>
                                </p:cTn>
                              </p:par>
                              <p:par>
                                <p:cTn id="148" presetID="10" presetClass="entr" presetSubtype="0" fill="hold" nodeType="withEffect">
                                  <p:stCondLst>
                                    <p:cond delay="0"/>
                                  </p:stCondLst>
                                  <p:childTnLst>
                                    <p:set>
                                      <p:cBhvr>
                                        <p:cTn id="149" dur="1" fill="hold">
                                          <p:stCondLst>
                                            <p:cond delay="0"/>
                                          </p:stCondLst>
                                        </p:cTn>
                                        <p:tgtEl>
                                          <p:spTgt spid="198"/>
                                        </p:tgtEl>
                                        <p:attrNameLst>
                                          <p:attrName>style.visibility</p:attrName>
                                        </p:attrNameLst>
                                      </p:cBhvr>
                                      <p:to>
                                        <p:strVal val="visible"/>
                                      </p:to>
                                    </p:set>
                                    <p:animEffect transition="in" filter="fade">
                                      <p:cBhvr>
                                        <p:cTn id="150" dur="500"/>
                                        <p:tgtEl>
                                          <p:spTgt spid="198"/>
                                        </p:tgtEl>
                                      </p:cBhvr>
                                    </p:animEffect>
                                  </p:childTnLst>
                                </p:cTn>
                              </p:par>
                              <p:par>
                                <p:cTn id="151" presetID="10" presetClass="entr" presetSubtype="0" fill="hold" nodeType="withEffect">
                                  <p:stCondLst>
                                    <p:cond delay="0"/>
                                  </p:stCondLst>
                                  <p:childTnLst>
                                    <p:set>
                                      <p:cBhvr>
                                        <p:cTn id="152" dur="1" fill="hold">
                                          <p:stCondLst>
                                            <p:cond delay="0"/>
                                          </p:stCondLst>
                                        </p:cTn>
                                        <p:tgtEl>
                                          <p:spTgt spid="210"/>
                                        </p:tgtEl>
                                        <p:attrNameLst>
                                          <p:attrName>style.visibility</p:attrName>
                                        </p:attrNameLst>
                                      </p:cBhvr>
                                      <p:to>
                                        <p:strVal val="visible"/>
                                      </p:to>
                                    </p:set>
                                    <p:animEffect transition="in" filter="fade">
                                      <p:cBhvr>
                                        <p:cTn id="153" dur="500"/>
                                        <p:tgtEl>
                                          <p:spTgt spid="210"/>
                                        </p:tgtEl>
                                      </p:cBhvr>
                                    </p:animEffect>
                                  </p:childTnLst>
                                </p:cTn>
                              </p:par>
                              <p:par>
                                <p:cTn id="154" presetID="10" presetClass="entr" presetSubtype="0" fill="hold" nodeType="withEffect">
                                  <p:stCondLst>
                                    <p:cond delay="0"/>
                                  </p:stCondLst>
                                  <p:childTnLst>
                                    <p:set>
                                      <p:cBhvr>
                                        <p:cTn id="155" dur="1" fill="hold">
                                          <p:stCondLst>
                                            <p:cond delay="0"/>
                                          </p:stCondLst>
                                        </p:cTn>
                                        <p:tgtEl>
                                          <p:spTgt spid="213"/>
                                        </p:tgtEl>
                                        <p:attrNameLst>
                                          <p:attrName>style.visibility</p:attrName>
                                        </p:attrNameLst>
                                      </p:cBhvr>
                                      <p:to>
                                        <p:strVal val="visible"/>
                                      </p:to>
                                    </p:set>
                                    <p:animEffect transition="in" filter="fade">
                                      <p:cBhvr>
                                        <p:cTn id="156" dur="500"/>
                                        <p:tgtEl>
                                          <p:spTgt spid="21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27"/>
                                        </p:tgtEl>
                                        <p:attrNameLst>
                                          <p:attrName>style.visibility</p:attrName>
                                        </p:attrNameLst>
                                      </p:cBhvr>
                                      <p:to>
                                        <p:strVal val="visible"/>
                                      </p:to>
                                    </p:set>
                                    <p:animEffect transition="in" filter="fade">
                                      <p:cBhvr>
                                        <p:cTn id="159" dur="500"/>
                                        <p:tgtEl>
                                          <p:spTgt spid="227"/>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nodeType="clickEffect">
                                  <p:stCondLst>
                                    <p:cond delay="0"/>
                                  </p:stCondLst>
                                  <p:childTnLst>
                                    <p:set>
                                      <p:cBhvr>
                                        <p:cTn id="163" dur="1" fill="hold">
                                          <p:stCondLst>
                                            <p:cond delay="0"/>
                                          </p:stCondLst>
                                        </p:cTn>
                                        <p:tgtEl>
                                          <p:spTgt spid="188"/>
                                        </p:tgtEl>
                                        <p:attrNameLst>
                                          <p:attrName>style.visibility</p:attrName>
                                        </p:attrNameLst>
                                      </p:cBhvr>
                                      <p:to>
                                        <p:strVal val="visible"/>
                                      </p:to>
                                    </p:set>
                                    <p:animEffect transition="in" filter="fade">
                                      <p:cBhvr>
                                        <p:cTn id="164" dur="500"/>
                                        <p:tgtEl>
                                          <p:spTgt spid="188"/>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48"/>
                                        </p:tgtEl>
                                        <p:attrNameLst>
                                          <p:attrName>style.visibility</p:attrName>
                                        </p:attrNameLst>
                                      </p:cBhvr>
                                      <p:to>
                                        <p:strVal val="visible"/>
                                      </p:to>
                                    </p:set>
                                    <p:animEffect transition="in" filter="fade">
                                      <p:cBhvr>
                                        <p:cTn id="167" dur="500"/>
                                        <p:tgtEl>
                                          <p:spTgt spid="148"/>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57"/>
                                        </p:tgtEl>
                                        <p:attrNameLst>
                                          <p:attrName>style.visibility</p:attrName>
                                        </p:attrNameLst>
                                      </p:cBhvr>
                                      <p:to>
                                        <p:strVal val="visible"/>
                                      </p:to>
                                    </p:set>
                                    <p:animEffect transition="in" filter="fade">
                                      <p:cBhvr>
                                        <p:cTn id="170" dur="500"/>
                                        <p:tgtEl>
                                          <p:spTgt spid="157"/>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60"/>
                                        </p:tgtEl>
                                        <p:attrNameLst>
                                          <p:attrName>style.visibility</p:attrName>
                                        </p:attrNameLst>
                                      </p:cBhvr>
                                      <p:to>
                                        <p:strVal val="visible"/>
                                      </p:to>
                                    </p:set>
                                    <p:animEffect transition="in" filter="fade">
                                      <p:cBhvr>
                                        <p:cTn id="173" dur="500"/>
                                        <p:tgtEl>
                                          <p:spTgt spid="160"/>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61"/>
                                        </p:tgtEl>
                                        <p:attrNameLst>
                                          <p:attrName>style.visibility</p:attrName>
                                        </p:attrNameLst>
                                      </p:cBhvr>
                                      <p:to>
                                        <p:strVal val="visible"/>
                                      </p:to>
                                    </p:set>
                                    <p:animEffect transition="in" filter="fade">
                                      <p:cBhvr>
                                        <p:cTn id="176" dur="500"/>
                                        <p:tgtEl>
                                          <p:spTgt spid="161"/>
                                        </p:tgtEl>
                                      </p:cBhvr>
                                    </p:animEffect>
                                  </p:childTnLst>
                                </p:cTn>
                              </p:par>
                              <p:par>
                                <p:cTn id="177" presetID="10" presetClass="entr" presetSubtype="0" fill="hold" nodeType="withEffect">
                                  <p:stCondLst>
                                    <p:cond delay="0"/>
                                  </p:stCondLst>
                                  <p:childTnLst>
                                    <p:set>
                                      <p:cBhvr>
                                        <p:cTn id="178" dur="1" fill="hold">
                                          <p:stCondLst>
                                            <p:cond delay="0"/>
                                          </p:stCondLst>
                                        </p:cTn>
                                        <p:tgtEl>
                                          <p:spTgt spid="215"/>
                                        </p:tgtEl>
                                        <p:attrNameLst>
                                          <p:attrName>style.visibility</p:attrName>
                                        </p:attrNameLst>
                                      </p:cBhvr>
                                      <p:to>
                                        <p:strVal val="visible"/>
                                      </p:to>
                                    </p:set>
                                    <p:animEffect transition="in" filter="fade">
                                      <p:cBhvr>
                                        <p:cTn id="179" dur="500"/>
                                        <p:tgtEl>
                                          <p:spTgt spid="215"/>
                                        </p:tgtEl>
                                      </p:cBhvr>
                                    </p:animEffect>
                                  </p:childTnLst>
                                </p:cTn>
                              </p:par>
                              <p:par>
                                <p:cTn id="180" presetID="10" presetClass="entr" presetSubtype="0" fill="hold" nodeType="withEffect">
                                  <p:stCondLst>
                                    <p:cond delay="0"/>
                                  </p:stCondLst>
                                  <p:childTnLst>
                                    <p:set>
                                      <p:cBhvr>
                                        <p:cTn id="181" dur="1" fill="hold">
                                          <p:stCondLst>
                                            <p:cond delay="0"/>
                                          </p:stCondLst>
                                        </p:cTn>
                                        <p:tgtEl>
                                          <p:spTgt spid="222"/>
                                        </p:tgtEl>
                                        <p:attrNameLst>
                                          <p:attrName>style.visibility</p:attrName>
                                        </p:attrNameLst>
                                      </p:cBhvr>
                                      <p:to>
                                        <p:strVal val="visible"/>
                                      </p:to>
                                    </p:set>
                                    <p:animEffect transition="in" filter="fade">
                                      <p:cBhvr>
                                        <p:cTn id="182" dur="500"/>
                                        <p:tgtEl>
                                          <p:spTgt spid="222"/>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63"/>
                                        </p:tgtEl>
                                        <p:attrNameLst>
                                          <p:attrName>style.visibility</p:attrName>
                                        </p:attrNameLst>
                                      </p:cBhvr>
                                      <p:to>
                                        <p:strVal val="visible"/>
                                      </p:to>
                                    </p:set>
                                    <p:animEffect transition="in" filter="fade">
                                      <p:cBhvr>
                                        <p:cTn id="185" dur="500"/>
                                        <p:tgtEl>
                                          <p:spTgt spid="163"/>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64"/>
                                        </p:tgtEl>
                                        <p:attrNameLst>
                                          <p:attrName>style.visibility</p:attrName>
                                        </p:attrNameLst>
                                      </p:cBhvr>
                                      <p:to>
                                        <p:strVal val="visible"/>
                                      </p:to>
                                    </p:set>
                                    <p:animEffect transition="in" filter="fade">
                                      <p:cBhvr>
                                        <p:cTn id="188" dur="500"/>
                                        <p:tgtEl>
                                          <p:spTgt spid="164"/>
                                        </p:tgtEl>
                                      </p:cBhvr>
                                    </p:animEffect>
                                  </p:childTnLst>
                                </p:cTn>
                              </p:par>
                              <p:par>
                                <p:cTn id="189" presetID="10" presetClass="entr" presetSubtype="0" fill="hold" nodeType="withEffect">
                                  <p:stCondLst>
                                    <p:cond delay="0"/>
                                  </p:stCondLst>
                                  <p:childTnLst>
                                    <p:set>
                                      <p:cBhvr>
                                        <p:cTn id="190" dur="1" fill="hold">
                                          <p:stCondLst>
                                            <p:cond delay="0"/>
                                          </p:stCondLst>
                                        </p:cTn>
                                        <p:tgtEl>
                                          <p:spTgt spid="179"/>
                                        </p:tgtEl>
                                        <p:attrNameLst>
                                          <p:attrName>style.visibility</p:attrName>
                                        </p:attrNameLst>
                                      </p:cBhvr>
                                      <p:to>
                                        <p:strVal val="visible"/>
                                      </p:to>
                                    </p:set>
                                    <p:animEffect transition="in" filter="fade">
                                      <p:cBhvr>
                                        <p:cTn id="191" dur="500"/>
                                        <p:tgtEl>
                                          <p:spTgt spid="179"/>
                                        </p:tgtEl>
                                      </p:cBhvr>
                                    </p:animEffect>
                                  </p:childTnLst>
                                </p:cTn>
                              </p:par>
                              <p:par>
                                <p:cTn id="192" presetID="10" presetClass="entr" presetSubtype="0" fill="hold" nodeType="withEffect">
                                  <p:stCondLst>
                                    <p:cond delay="0"/>
                                  </p:stCondLst>
                                  <p:childTnLst>
                                    <p:set>
                                      <p:cBhvr>
                                        <p:cTn id="193" dur="1" fill="hold">
                                          <p:stCondLst>
                                            <p:cond delay="0"/>
                                          </p:stCondLst>
                                        </p:cTn>
                                        <p:tgtEl>
                                          <p:spTgt spid="181"/>
                                        </p:tgtEl>
                                        <p:attrNameLst>
                                          <p:attrName>style.visibility</p:attrName>
                                        </p:attrNameLst>
                                      </p:cBhvr>
                                      <p:to>
                                        <p:strVal val="visible"/>
                                      </p:to>
                                    </p:set>
                                    <p:animEffect transition="in" filter="fade">
                                      <p:cBhvr>
                                        <p:cTn id="194" dur="500"/>
                                        <p:tgtEl>
                                          <p:spTgt spid="181"/>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75"/>
                                        </p:tgtEl>
                                        <p:attrNameLst>
                                          <p:attrName>style.visibility</p:attrName>
                                        </p:attrNameLst>
                                      </p:cBhvr>
                                      <p:to>
                                        <p:strVal val="visible"/>
                                      </p:to>
                                    </p:set>
                                    <p:animEffect transition="in" filter="fade">
                                      <p:cBhvr>
                                        <p:cTn id="197" dur="500"/>
                                        <p:tgtEl>
                                          <p:spTgt spid="175"/>
                                        </p:tgtEl>
                                      </p:cBhvr>
                                    </p:animEffect>
                                  </p:childTnLst>
                                </p:cTn>
                              </p:par>
                              <p:par>
                                <p:cTn id="198" presetID="10" presetClass="entr" presetSubtype="0" fill="hold" nodeType="withEffect">
                                  <p:stCondLst>
                                    <p:cond delay="0"/>
                                  </p:stCondLst>
                                  <p:childTnLst>
                                    <p:set>
                                      <p:cBhvr>
                                        <p:cTn id="199" dur="1" fill="hold">
                                          <p:stCondLst>
                                            <p:cond delay="0"/>
                                          </p:stCondLst>
                                        </p:cTn>
                                        <p:tgtEl>
                                          <p:spTgt spid="71"/>
                                        </p:tgtEl>
                                        <p:attrNameLst>
                                          <p:attrName>style.visibility</p:attrName>
                                        </p:attrNameLst>
                                      </p:cBhvr>
                                      <p:to>
                                        <p:strVal val="visible"/>
                                      </p:to>
                                    </p:set>
                                    <p:animEffect transition="in" filter="fade">
                                      <p:cBhvr>
                                        <p:cTn id="200" dur="500"/>
                                        <p:tgtEl>
                                          <p:spTgt spid="71"/>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72"/>
                                        </p:tgtEl>
                                        <p:attrNameLst>
                                          <p:attrName>style.visibility</p:attrName>
                                        </p:attrNameLst>
                                      </p:cBhvr>
                                      <p:to>
                                        <p:strVal val="visible"/>
                                      </p:to>
                                    </p:set>
                                    <p:animEffect transition="in" filter="fade">
                                      <p:cBhvr>
                                        <p:cTn id="20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38" grpId="0" animBg="1"/>
      <p:bldP spid="49" grpId="0" animBg="1"/>
      <p:bldP spid="51" grpId="0" animBg="1"/>
      <p:bldP spid="53" grpId="0" animBg="1"/>
      <p:bldP spid="54" grpId="0" animBg="1"/>
      <p:bldP spid="56" grpId="0" animBg="1"/>
      <p:bldP spid="66" grpId="0" animBg="1"/>
      <p:bldP spid="68" grpId="0" animBg="1"/>
      <p:bldP spid="69" grpId="0" animBg="1"/>
      <p:bldP spid="70" grpId="0" animBg="1"/>
      <p:bldP spid="79" grpId="0" animBg="1"/>
      <p:bldP spid="86" grpId="0" animBg="1"/>
      <p:bldP spid="87" grpId="0" animBg="1"/>
      <p:bldP spid="88" grpId="0" animBg="1"/>
      <p:bldP spid="89" grpId="0" animBg="1"/>
      <p:bldP spid="90" grpId="0" animBg="1"/>
      <p:bldP spid="91" grpId="0" animBg="1"/>
      <p:bldP spid="92" grpId="0" animBg="1"/>
      <p:bldP spid="93" grpId="0" animBg="1"/>
      <p:bldP spid="96" grpId="0" animBg="1"/>
      <p:bldP spid="100" grpId="0" animBg="1"/>
      <p:bldP spid="104" grpId="0" animBg="1"/>
      <p:bldP spid="123" grpId="0" animBg="1"/>
      <p:bldP spid="126" grpId="0" animBg="1"/>
      <p:bldP spid="135" grpId="0" animBg="1"/>
      <p:bldP spid="148" grpId="0" animBg="1"/>
      <p:bldP spid="153" grpId="0" animBg="1"/>
      <p:bldP spid="156" grpId="0" animBg="1"/>
      <p:bldP spid="157" grpId="0" animBg="1"/>
      <p:bldP spid="159" grpId="0" animBg="1"/>
      <p:bldP spid="160" grpId="0" animBg="1"/>
      <p:bldP spid="161" grpId="0" animBg="1"/>
      <p:bldP spid="163" grpId="0" animBg="1"/>
      <p:bldP spid="164" grpId="0" animBg="1"/>
      <p:bldP spid="175" grpId="0" animBg="1"/>
      <p:bldP spid="227" grpId="0" animBg="1"/>
      <p:bldP spid="7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9137589" y="3957007"/>
            <a:ext cx="8523980" cy="4863832"/>
          </a:xfrm>
          <a:prstGeom prst="rect">
            <a:avLst/>
          </a:prstGeom>
        </p:spPr>
        <p:txBody>
          <a:bodyPr wrap="square" lIns="0" tIns="0" rIns="0" bIns="0" rtlCol="0" anchor="t">
            <a:spAutoFit/>
          </a:bodyPr>
          <a:lstStyle/>
          <a:p>
            <a:pPr marL="561340" lvl="1" indent="-280670">
              <a:lnSpc>
                <a:spcPts val="4759"/>
              </a:lnSpc>
              <a:buFont typeface="Arial"/>
              <a:buChar char="•"/>
            </a:pPr>
            <a:r>
              <a:rPr lang="en-US" sz="3400" dirty="0">
                <a:solidFill>
                  <a:srgbClr val="FFFFFF"/>
                </a:solidFill>
                <a:latin typeface="Open Sans Light"/>
              </a:rPr>
              <a:t>Anchor of the stack </a:t>
            </a:r>
          </a:p>
          <a:p>
            <a:pPr>
              <a:lnSpc>
                <a:spcPts val="4759"/>
              </a:lnSpc>
            </a:pPr>
            <a:endParaRPr lang="en-US" sz="3400" dirty="0">
              <a:solidFill>
                <a:srgbClr val="FFFFFF"/>
              </a:solidFill>
              <a:latin typeface="Open Sans Light"/>
            </a:endParaRPr>
          </a:p>
          <a:p>
            <a:pPr marL="561340" lvl="1" indent="-280670">
              <a:lnSpc>
                <a:spcPts val="4759"/>
              </a:lnSpc>
              <a:buFont typeface="Arial"/>
              <a:buChar char="•"/>
            </a:pPr>
            <a:r>
              <a:rPr lang="en-US" sz="3400" dirty="0">
                <a:solidFill>
                  <a:srgbClr val="FFFFFF"/>
                </a:solidFill>
                <a:latin typeface="Open Sans Light"/>
              </a:rPr>
              <a:t>Provides the overall view for the application</a:t>
            </a:r>
          </a:p>
          <a:p>
            <a:pPr>
              <a:lnSpc>
                <a:spcPts val="4759"/>
              </a:lnSpc>
            </a:pPr>
            <a:endParaRPr lang="en-US" sz="3400" dirty="0">
              <a:solidFill>
                <a:srgbClr val="FFFFFF"/>
              </a:solidFill>
              <a:latin typeface="Open Sans Light"/>
            </a:endParaRPr>
          </a:p>
          <a:p>
            <a:pPr marL="561340" lvl="1" indent="-280670">
              <a:lnSpc>
                <a:spcPts val="4759"/>
              </a:lnSpc>
              <a:buFont typeface="Arial"/>
              <a:buChar char="•"/>
            </a:pPr>
            <a:r>
              <a:rPr lang="en-US" sz="3400" dirty="0">
                <a:solidFill>
                  <a:srgbClr val="FFFFFF"/>
                </a:solidFill>
                <a:latin typeface="Open Sans Light"/>
              </a:rPr>
              <a:t>Chosen for Virtual Document Object Model</a:t>
            </a:r>
          </a:p>
          <a:p>
            <a:pPr>
              <a:lnSpc>
                <a:spcPts val="4648"/>
              </a:lnSpc>
              <a:spcBef>
                <a:spcPct val="0"/>
              </a:spcBef>
            </a:pPr>
            <a:endParaRPr lang="en-US" sz="3400" dirty="0">
              <a:solidFill>
                <a:srgbClr val="FFFFFF"/>
              </a:solidFill>
              <a:latin typeface="Open Sans Light"/>
            </a:endParaRPr>
          </a:p>
        </p:txBody>
      </p:sp>
      <p:sp>
        <p:nvSpPr>
          <p:cNvPr id="3" name="TextBox 3"/>
          <p:cNvSpPr txBox="1"/>
          <p:nvPr/>
        </p:nvSpPr>
        <p:spPr>
          <a:xfrm>
            <a:off x="626430" y="608567"/>
            <a:ext cx="17035139"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FRAMEWORK IMPLEMENTATION</a:t>
            </a:r>
          </a:p>
        </p:txBody>
      </p:sp>
      <p:sp>
        <p:nvSpPr>
          <p:cNvPr id="4" name="TextBox 4"/>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15</a:t>
            </a:r>
          </a:p>
        </p:txBody>
      </p:sp>
      <p:pic>
        <p:nvPicPr>
          <p:cNvPr id="5" name="Picture 5"/>
          <p:cNvPicPr>
            <a:picLocks noChangeAspect="1"/>
          </p:cNvPicPr>
          <p:nvPr/>
        </p:nvPicPr>
        <p:blipFill>
          <a:blip r:embed="rId3"/>
          <a:srcRect/>
          <a:stretch>
            <a:fillRect/>
          </a:stretch>
        </p:blipFill>
        <p:spPr>
          <a:xfrm>
            <a:off x="2743200" y="2464857"/>
            <a:ext cx="2832924" cy="951863"/>
          </a:xfrm>
          <a:prstGeom prst="rect">
            <a:avLst/>
          </a:prstGeom>
        </p:spPr>
      </p:pic>
      <p:sp>
        <p:nvSpPr>
          <p:cNvPr id="6" name="TextBox 6"/>
          <p:cNvSpPr txBox="1"/>
          <p:nvPr/>
        </p:nvSpPr>
        <p:spPr>
          <a:xfrm>
            <a:off x="9448800" y="2674832"/>
            <a:ext cx="7326935" cy="741888"/>
          </a:xfrm>
          <a:prstGeom prst="rect">
            <a:avLst/>
          </a:prstGeom>
        </p:spPr>
        <p:txBody>
          <a:bodyPr lIns="0" tIns="0" rIns="0" bIns="0" rtlCol="0" anchor="t">
            <a:spAutoFit/>
          </a:bodyPr>
          <a:lstStyle/>
          <a:p>
            <a:pPr>
              <a:lnSpc>
                <a:spcPts val="5720"/>
              </a:lnSpc>
            </a:pPr>
            <a:r>
              <a:rPr lang="en-US" sz="5199" dirty="0">
                <a:solidFill>
                  <a:srgbClr val="FFFFFF"/>
                </a:solidFill>
                <a:latin typeface="HK Grotesk Bold"/>
              </a:rPr>
              <a:t>React JS Front End</a:t>
            </a:r>
          </a:p>
        </p:txBody>
      </p:sp>
      <p:grpSp>
        <p:nvGrpSpPr>
          <p:cNvPr id="23" name="Group 22">
            <a:extLst>
              <a:ext uri="{FF2B5EF4-FFF2-40B4-BE49-F238E27FC236}">
                <a16:creationId xmlns:a16="http://schemas.microsoft.com/office/drawing/2014/main" id="{87C0D308-3AC0-4EA0-A578-1D963384CA87}"/>
              </a:ext>
            </a:extLst>
          </p:cNvPr>
          <p:cNvGrpSpPr/>
          <p:nvPr/>
        </p:nvGrpSpPr>
        <p:grpSpPr>
          <a:xfrm>
            <a:off x="838200" y="3645723"/>
            <a:ext cx="7384990" cy="5486400"/>
            <a:chOff x="8353667" y="2330777"/>
            <a:chExt cx="7414165" cy="7084854"/>
          </a:xfrm>
        </p:grpSpPr>
        <p:grpSp>
          <p:nvGrpSpPr>
            <p:cNvPr id="7" name="Group 3">
              <a:extLst>
                <a:ext uri="{FF2B5EF4-FFF2-40B4-BE49-F238E27FC236}">
                  <a16:creationId xmlns:a16="http://schemas.microsoft.com/office/drawing/2014/main" id="{F6339EBA-D0FC-4613-95C2-7AECD9EF8EF2}"/>
                </a:ext>
              </a:extLst>
            </p:cNvPr>
            <p:cNvGrpSpPr/>
            <p:nvPr/>
          </p:nvGrpSpPr>
          <p:grpSpPr>
            <a:xfrm>
              <a:off x="8353667" y="2330777"/>
              <a:ext cx="7414165" cy="7084854"/>
              <a:chOff x="0" y="0"/>
              <a:chExt cx="2002849" cy="1913890"/>
            </a:xfrm>
          </p:grpSpPr>
          <p:sp>
            <p:nvSpPr>
              <p:cNvPr id="8" name="Freeform 4">
                <a:extLst>
                  <a:ext uri="{FF2B5EF4-FFF2-40B4-BE49-F238E27FC236}">
                    <a16:creationId xmlns:a16="http://schemas.microsoft.com/office/drawing/2014/main" id="{2602E618-25E5-4A58-8969-2C99DBAE3576}"/>
                  </a:ext>
                </a:extLst>
              </p:cNvPr>
              <p:cNvSpPr/>
              <p:nvPr/>
            </p:nvSpPr>
            <p:spPr>
              <a:xfrm>
                <a:off x="0" y="0"/>
                <a:ext cx="2002849" cy="1913890"/>
              </a:xfrm>
              <a:custGeom>
                <a:avLst/>
                <a:gdLst/>
                <a:ahLst/>
                <a:cxnLst/>
                <a:rect l="l" t="t" r="r" b="b"/>
                <a:pathLst>
                  <a:path w="2002849" h="1913890">
                    <a:moveTo>
                      <a:pt x="0" y="0"/>
                    </a:moveTo>
                    <a:lnTo>
                      <a:pt x="2002849" y="0"/>
                    </a:lnTo>
                    <a:lnTo>
                      <a:pt x="2002849" y="1913890"/>
                    </a:lnTo>
                    <a:lnTo>
                      <a:pt x="0" y="1913890"/>
                    </a:lnTo>
                    <a:close/>
                  </a:path>
                </a:pathLst>
              </a:custGeom>
              <a:solidFill>
                <a:srgbClr val="494755"/>
              </a:solidFill>
            </p:spPr>
          </p:sp>
        </p:grpSp>
        <p:grpSp>
          <p:nvGrpSpPr>
            <p:cNvPr id="9" name="Group 5">
              <a:extLst>
                <a:ext uri="{FF2B5EF4-FFF2-40B4-BE49-F238E27FC236}">
                  <a16:creationId xmlns:a16="http://schemas.microsoft.com/office/drawing/2014/main" id="{BB481145-3B98-4D05-B808-BDA5431A985F}"/>
                </a:ext>
              </a:extLst>
            </p:cNvPr>
            <p:cNvGrpSpPr/>
            <p:nvPr/>
          </p:nvGrpSpPr>
          <p:grpSpPr>
            <a:xfrm>
              <a:off x="8862519" y="3819998"/>
              <a:ext cx="6488537" cy="4983118"/>
              <a:chOff x="0" y="0"/>
              <a:chExt cx="2820490" cy="2166102"/>
            </a:xfrm>
          </p:grpSpPr>
          <p:sp>
            <p:nvSpPr>
              <p:cNvPr id="10" name="Freeform 6">
                <a:extLst>
                  <a:ext uri="{FF2B5EF4-FFF2-40B4-BE49-F238E27FC236}">
                    <a16:creationId xmlns:a16="http://schemas.microsoft.com/office/drawing/2014/main" id="{5465634A-9294-454D-AC38-BD42C4C9251A}"/>
                  </a:ext>
                </a:extLst>
              </p:cNvPr>
              <p:cNvSpPr/>
              <p:nvPr/>
            </p:nvSpPr>
            <p:spPr>
              <a:xfrm>
                <a:off x="0" y="0"/>
                <a:ext cx="2820490" cy="2166102"/>
              </a:xfrm>
              <a:custGeom>
                <a:avLst/>
                <a:gdLst/>
                <a:ahLst/>
                <a:cxnLst/>
                <a:rect l="l" t="t" r="r" b="b"/>
                <a:pathLst>
                  <a:path w="2820490" h="2166102">
                    <a:moveTo>
                      <a:pt x="2696030" y="2166102"/>
                    </a:moveTo>
                    <a:lnTo>
                      <a:pt x="124460" y="2166102"/>
                    </a:lnTo>
                    <a:cubicBezTo>
                      <a:pt x="55880" y="2166102"/>
                      <a:pt x="0" y="2110222"/>
                      <a:pt x="0" y="2041642"/>
                    </a:cubicBezTo>
                    <a:lnTo>
                      <a:pt x="0" y="124460"/>
                    </a:lnTo>
                    <a:cubicBezTo>
                      <a:pt x="0" y="55880"/>
                      <a:pt x="55880" y="0"/>
                      <a:pt x="124460" y="0"/>
                    </a:cubicBezTo>
                    <a:lnTo>
                      <a:pt x="2696030" y="0"/>
                    </a:lnTo>
                    <a:cubicBezTo>
                      <a:pt x="2764610" y="0"/>
                      <a:pt x="2820490" y="55880"/>
                      <a:pt x="2820490" y="124460"/>
                    </a:cubicBezTo>
                    <a:lnTo>
                      <a:pt x="2820490" y="2041642"/>
                    </a:lnTo>
                    <a:cubicBezTo>
                      <a:pt x="2820490" y="2110222"/>
                      <a:pt x="2764610" y="2166102"/>
                      <a:pt x="2696030" y="2166102"/>
                    </a:cubicBezTo>
                    <a:close/>
                  </a:path>
                </a:pathLst>
              </a:custGeom>
              <a:solidFill>
                <a:srgbClr val="FFDE59"/>
              </a:solidFill>
            </p:spPr>
          </p:sp>
        </p:grpSp>
        <p:grpSp>
          <p:nvGrpSpPr>
            <p:cNvPr id="11" name="Group 7">
              <a:extLst>
                <a:ext uri="{FF2B5EF4-FFF2-40B4-BE49-F238E27FC236}">
                  <a16:creationId xmlns:a16="http://schemas.microsoft.com/office/drawing/2014/main" id="{544D1F66-1839-441A-8CC4-EBC4B2A9D289}"/>
                </a:ext>
              </a:extLst>
            </p:cNvPr>
            <p:cNvGrpSpPr/>
            <p:nvPr/>
          </p:nvGrpSpPr>
          <p:grpSpPr>
            <a:xfrm>
              <a:off x="9144000" y="5143500"/>
              <a:ext cx="5673823" cy="1046652"/>
              <a:chOff x="0" y="0"/>
              <a:chExt cx="7565097" cy="1395537"/>
            </a:xfrm>
          </p:grpSpPr>
          <p:grpSp>
            <p:nvGrpSpPr>
              <p:cNvPr id="12" name="Group 8">
                <a:extLst>
                  <a:ext uri="{FF2B5EF4-FFF2-40B4-BE49-F238E27FC236}">
                    <a16:creationId xmlns:a16="http://schemas.microsoft.com/office/drawing/2014/main" id="{91A5E958-81D3-4D47-8A65-B1D28E7FDCB1}"/>
                  </a:ext>
                </a:extLst>
              </p:cNvPr>
              <p:cNvGrpSpPr/>
              <p:nvPr/>
            </p:nvGrpSpPr>
            <p:grpSpPr>
              <a:xfrm>
                <a:off x="0" y="0"/>
                <a:ext cx="7565097" cy="1395537"/>
                <a:chOff x="0" y="0"/>
                <a:chExt cx="6434054" cy="1186893"/>
              </a:xfrm>
            </p:grpSpPr>
            <p:sp>
              <p:nvSpPr>
                <p:cNvPr id="14" name="Freeform 9">
                  <a:extLst>
                    <a:ext uri="{FF2B5EF4-FFF2-40B4-BE49-F238E27FC236}">
                      <a16:creationId xmlns:a16="http://schemas.microsoft.com/office/drawing/2014/main" id="{70E439A7-B1E9-4154-AC4D-99520B66BC00}"/>
                    </a:ext>
                  </a:extLst>
                </p:cNvPr>
                <p:cNvSpPr/>
                <p:nvPr/>
              </p:nvSpPr>
              <p:spPr>
                <a:xfrm>
                  <a:off x="0" y="0"/>
                  <a:ext cx="6434054" cy="1186893"/>
                </a:xfrm>
                <a:custGeom>
                  <a:avLst/>
                  <a:gdLst/>
                  <a:ahLst/>
                  <a:cxnLst/>
                  <a:rect l="l" t="t" r="r" b="b"/>
                  <a:pathLst>
                    <a:path w="6434054" h="1186893">
                      <a:moveTo>
                        <a:pt x="6309594" y="1186893"/>
                      </a:moveTo>
                      <a:lnTo>
                        <a:pt x="124460" y="1186893"/>
                      </a:lnTo>
                      <a:cubicBezTo>
                        <a:pt x="55880" y="1186893"/>
                        <a:pt x="0" y="1131013"/>
                        <a:pt x="0" y="1062433"/>
                      </a:cubicBezTo>
                      <a:lnTo>
                        <a:pt x="0" y="124460"/>
                      </a:lnTo>
                      <a:cubicBezTo>
                        <a:pt x="0" y="55880"/>
                        <a:pt x="55880" y="0"/>
                        <a:pt x="124460" y="0"/>
                      </a:cubicBezTo>
                      <a:lnTo>
                        <a:pt x="6309594" y="0"/>
                      </a:lnTo>
                      <a:cubicBezTo>
                        <a:pt x="6378174" y="0"/>
                        <a:pt x="6434054" y="55880"/>
                        <a:pt x="6434054" y="124460"/>
                      </a:cubicBezTo>
                      <a:lnTo>
                        <a:pt x="6434054" y="1062433"/>
                      </a:lnTo>
                      <a:cubicBezTo>
                        <a:pt x="6434054" y="1131013"/>
                        <a:pt x="6378174" y="1186893"/>
                        <a:pt x="6309594" y="1186893"/>
                      </a:cubicBezTo>
                      <a:close/>
                    </a:path>
                  </a:pathLst>
                </a:custGeom>
                <a:solidFill>
                  <a:srgbClr val="00ADDD"/>
                </a:solidFill>
              </p:spPr>
            </p:sp>
          </p:grpSp>
          <p:sp>
            <p:nvSpPr>
              <p:cNvPr id="13" name="TextBox 10">
                <a:extLst>
                  <a:ext uri="{FF2B5EF4-FFF2-40B4-BE49-F238E27FC236}">
                    <a16:creationId xmlns:a16="http://schemas.microsoft.com/office/drawing/2014/main" id="{FC9F7E14-2BA7-4DD8-AFA8-0744589A3E99}"/>
                  </a:ext>
                </a:extLst>
              </p:cNvPr>
              <p:cNvSpPr txBox="1"/>
              <p:nvPr/>
            </p:nvSpPr>
            <p:spPr>
              <a:xfrm>
                <a:off x="252874" y="280638"/>
                <a:ext cx="7312223" cy="804089"/>
              </a:xfrm>
              <a:prstGeom prst="rect">
                <a:avLst/>
              </a:prstGeom>
            </p:spPr>
            <p:txBody>
              <a:bodyPr lIns="0" tIns="0" rIns="0" bIns="0" rtlCol="0" anchor="t">
                <a:spAutoFit/>
              </a:bodyPr>
              <a:lstStyle/>
              <a:p>
                <a:pPr>
                  <a:lnSpc>
                    <a:spcPts val="4620"/>
                  </a:lnSpc>
                </a:pPr>
                <a:r>
                  <a:rPr lang="en-US" sz="4200">
                    <a:solidFill>
                      <a:srgbClr val="FFFFFF"/>
                    </a:solidFill>
                    <a:latin typeface="HK Grotesk Bold"/>
                  </a:rPr>
                  <a:t>Component 1  [DOM]</a:t>
                </a:r>
              </a:p>
            </p:txBody>
          </p:sp>
        </p:grpSp>
        <p:grpSp>
          <p:nvGrpSpPr>
            <p:cNvPr id="15" name="Group 11">
              <a:extLst>
                <a:ext uri="{FF2B5EF4-FFF2-40B4-BE49-F238E27FC236}">
                  <a16:creationId xmlns:a16="http://schemas.microsoft.com/office/drawing/2014/main" id="{B2F62FF4-5F31-4C40-920B-B6A4CA8DE26C}"/>
                </a:ext>
              </a:extLst>
            </p:cNvPr>
            <p:cNvGrpSpPr/>
            <p:nvPr/>
          </p:nvGrpSpPr>
          <p:grpSpPr>
            <a:xfrm>
              <a:off x="9144000" y="6602839"/>
              <a:ext cx="5673823" cy="1046652"/>
              <a:chOff x="0" y="0"/>
              <a:chExt cx="7565097" cy="1395537"/>
            </a:xfrm>
          </p:grpSpPr>
          <p:grpSp>
            <p:nvGrpSpPr>
              <p:cNvPr id="16" name="Group 12">
                <a:extLst>
                  <a:ext uri="{FF2B5EF4-FFF2-40B4-BE49-F238E27FC236}">
                    <a16:creationId xmlns:a16="http://schemas.microsoft.com/office/drawing/2014/main" id="{1FE35518-E6F3-4B5C-9423-5F8ADC1E8237}"/>
                  </a:ext>
                </a:extLst>
              </p:cNvPr>
              <p:cNvGrpSpPr/>
              <p:nvPr/>
            </p:nvGrpSpPr>
            <p:grpSpPr>
              <a:xfrm>
                <a:off x="0" y="0"/>
                <a:ext cx="7565097" cy="1395537"/>
                <a:chOff x="0" y="0"/>
                <a:chExt cx="6434054" cy="1186893"/>
              </a:xfrm>
            </p:grpSpPr>
            <p:sp>
              <p:nvSpPr>
                <p:cNvPr id="18" name="Freeform 13">
                  <a:extLst>
                    <a:ext uri="{FF2B5EF4-FFF2-40B4-BE49-F238E27FC236}">
                      <a16:creationId xmlns:a16="http://schemas.microsoft.com/office/drawing/2014/main" id="{850DA732-C580-46A9-9753-4DC2098546FA}"/>
                    </a:ext>
                  </a:extLst>
                </p:cNvPr>
                <p:cNvSpPr/>
                <p:nvPr/>
              </p:nvSpPr>
              <p:spPr>
                <a:xfrm>
                  <a:off x="0" y="0"/>
                  <a:ext cx="6434054" cy="1186893"/>
                </a:xfrm>
                <a:custGeom>
                  <a:avLst/>
                  <a:gdLst/>
                  <a:ahLst/>
                  <a:cxnLst/>
                  <a:rect l="l" t="t" r="r" b="b"/>
                  <a:pathLst>
                    <a:path w="6434054" h="1186893">
                      <a:moveTo>
                        <a:pt x="6309594" y="1186893"/>
                      </a:moveTo>
                      <a:lnTo>
                        <a:pt x="124460" y="1186893"/>
                      </a:lnTo>
                      <a:cubicBezTo>
                        <a:pt x="55880" y="1186893"/>
                        <a:pt x="0" y="1131013"/>
                        <a:pt x="0" y="1062433"/>
                      </a:cubicBezTo>
                      <a:lnTo>
                        <a:pt x="0" y="124460"/>
                      </a:lnTo>
                      <a:cubicBezTo>
                        <a:pt x="0" y="55880"/>
                        <a:pt x="55880" y="0"/>
                        <a:pt x="124460" y="0"/>
                      </a:cubicBezTo>
                      <a:lnTo>
                        <a:pt x="6309594" y="0"/>
                      </a:lnTo>
                      <a:cubicBezTo>
                        <a:pt x="6378174" y="0"/>
                        <a:pt x="6434054" y="55880"/>
                        <a:pt x="6434054" y="124460"/>
                      </a:cubicBezTo>
                      <a:lnTo>
                        <a:pt x="6434054" y="1062433"/>
                      </a:lnTo>
                      <a:cubicBezTo>
                        <a:pt x="6434054" y="1131013"/>
                        <a:pt x="6378174" y="1186893"/>
                        <a:pt x="6309594" y="1186893"/>
                      </a:cubicBezTo>
                      <a:close/>
                    </a:path>
                  </a:pathLst>
                </a:custGeom>
                <a:solidFill>
                  <a:srgbClr val="FF5757"/>
                </a:solidFill>
              </p:spPr>
            </p:sp>
          </p:grpSp>
          <p:sp>
            <p:nvSpPr>
              <p:cNvPr id="17" name="TextBox 14">
                <a:extLst>
                  <a:ext uri="{FF2B5EF4-FFF2-40B4-BE49-F238E27FC236}">
                    <a16:creationId xmlns:a16="http://schemas.microsoft.com/office/drawing/2014/main" id="{C4DDD2F6-E9FB-4F79-A984-1B0DED182875}"/>
                  </a:ext>
                </a:extLst>
              </p:cNvPr>
              <p:cNvSpPr txBox="1"/>
              <p:nvPr/>
            </p:nvSpPr>
            <p:spPr>
              <a:xfrm>
                <a:off x="252874" y="280638"/>
                <a:ext cx="7312223" cy="804089"/>
              </a:xfrm>
              <a:prstGeom prst="rect">
                <a:avLst/>
              </a:prstGeom>
            </p:spPr>
            <p:txBody>
              <a:bodyPr lIns="0" tIns="0" rIns="0" bIns="0" rtlCol="0" anchor="t">
                <a:spAutoFit/>
              </a:bodyPr>
              <a:lstStyle/>
              <a:p>
                <a:pPr>
                  <a:lnSpc>
                    <a:spcPts val="4620"/>
                  </a:lnSpc>
                </a:pPr>
                <a:r>
                  <a:rPr lang="en-US" sz="4200">
                    <a:solidFill>
                      <a:srgbClr val="FFFFFF"/>
                    </a:solidFill>
                    <a:latin typeface="HK Grotesk Bold"/>
                  </a:rPr>
                  <a:t>Component 2  [DOM]</a:t>
                </a:r>
              </a:p>
            </p:txBody>
          </p:sp>
        </p:grpSp>
        <p:grpSp>
          <p:nvGrpSpPr>
            <p:cNvPr id="19" name="Group 18">
              <a:extLst>
                <a:ext uri="{FF2B5EF4-FFF2-40B4-BE49-F238E27FC236}">
                  <a16:creationId xmlns:a16="http://schemas.microsoft.com/office/drawing/2014/main" id="{F9E00069-6288-4F73-B479-E8F0E6BE8076}"/>
                </a:ext>
              </a:extLst>
            </p:cNvPr>
            <p:cNvGrpSpPr/>
            <p:nvPr/>
          </p:nvGrpSpPr>
          <p:grpSpPr>
            <a:xfrm>
              <a:off x="9144000" y="3968946"/>
              <a:ext cx="1580965" cy="1046652"/>
              <a:chOff x="0" y="0"/>
              <a:chExt cx="2107953" cy="1395537"/>
            </a:xfrm>
          </p:grpSpPr>
          <p:grpSp>
            <p:nvGrpSpPr>
              <p:cNvPr id="20" name="Group 19">
                <a:extLst>
                  <a:ext uri="{FF2B5EF4-FFF2-40B4-BE49-F238E27FC236}">
                    <a16:creationId xmlns:a16="http://schemas.microsoft.com/office/drawing/2014/main" id="{CC5614FA-4EF8-47CD-A2A6-675C4C595572}"/>
                  </a:ext>
                </a:extLst>
              </p:cNvPr>
              <p:cNvGrpSpPr/>
              <p:nvPr/>
            </p:nvGrpSpPr>
            <p:grpSpPr>
              <a:xfrm>
                <a:off x="0" y="0"/>
                <a:ext cx="2107953" cy="1395537"/>
                <a:chOff x="0" y="0"/>
                <a:chExt cx="1792797" cy="1186893"/>
              </a:xfrm>
            </p:grpSpPr>
            <p:sp>
              <p:nvSpPr>
                <p:cNvPr id="22" name="Freeform 20">
                  <a:extLst>
                    <a:ext uri="{FF2B5EF4-FFF2-40B4-BE49-F238E27FC236}">
                      <a16:creationId xmlns:a16="http://schemas.microsoft.com/office/drawing/2014/main" id="{71950BD9-FA6B-47D7-A884-BDE922844430}"/>
                    </a:ext>
                  </a:extLst>
                </p:cNvPr>
                <p:cNvSpPr/>
                <p:nvPr/>
              </p:nvSpPr>
              <p:spPr>
                <a:xfrm>
                  <a:off x="0" y="0"/>
                  <a:ext cx="1792797" cy="1186893"/>
                </a:xfrm>
                <a:custGeom>
                  <a:avLst/>
                  <a:gdLst/>
                  <a:ahLst/>
                  <a:cxnLst/>
                  <a:rect l="l" t="t" r="r" b="b"/>
                  <a:pathLst>
                    <a:path w="1792797" h="1186893">
                      <a:moveTo>
                        <a:pt x="1668337" y="1186893"/>
                      </a:moveTo>
                      <a:lnTo>
                        <a:pt x="124460" y="1186893"/>
                      </a:lnTo>
                      <a:cubicBezTo>
                        <a:pt x="55880" y="1186893"/>
                        <a:pt x="0" y="1131013"/>
                        <a:pt x="0" y="1062433"/>
                      </a:cubicBezTo>
                      <a:lnTo>
                        <a:pt x="0" y="124460"/>
                      </a:lnTo>
                      <a:cubicBezTo>
                        <a:pt x="0" y="55880"/>
                        <a:pt x="55880" y="0"/>
                        <a:pt x="124460" y="0"/>
                      </a:cubicBezTo>
                      <a:lnTo>
                        <a:pt x="1668337" y="0"/>
                      </a:lnTo>
                      <a:cubicBezTo>
                        <a:pt x="1736917" y="0"/>
                        <a:pt x="1792797" y="55880"/>
                        <a:pt x="1792797" y="124460"/>
                      </a:cubicBezTo>
                      <a:lnTo>
                        <a:pt x="1792797" y="1062433"/>
                      </a:lnTo>
                      <a:cubicBezTo>
                        <a:pt x="1792797" y="1131013"/>
                        <a:pt x="1736917" y="1186893"/>
                        <a:pt x="1668337" y="1186893"/>
                      </a:cubicBezTo>
                      <a:close/>
                    </a:path>
                  </a:pathLst>
                </a:custGeom>
                <a:solidFill>
                  <a:srgbClr val="FFDE59"/>
                </a:solidFill>
              </p:spPr>
            </p:sp>
          </p:grpSp>
          <p:sp>
            <p:nvSpPr>
              <p:cNvPr id="21" name="TextBox 21">
                <a:extLst>
                  <a:ext uri="{FF2B5EF4-FFF2-40B4-BE49-F238E27FC236}">
                    <a16:creationId xmlns:a16="http://schemas.microsoft.com/office/drawing/2014/main" id="{0CE042CD-CCA8-4487-B751-EBD0A3F6553E}"/>
                  </a:ext>
                </a:extLst>
              </p:cNvPr>
              <p:cNvSpPr txBox="1"/>
              <p:nvPr/>
            </p:nvSpPr>
            <p:spPr>
              <a:xfrm>
                <a:off x="70461" y="280638"/>
                <a:ext cx="2037492" cy="804089"/>
              </a:xfrm>
              <a:prstGeom prst="rect">
                <a:avLst/>
              </a:prstGeom>
            </p:spPr>
            <p:txBody>
              <a:bodyPr lIns="0" tIns="0" rIns="0" bIns="0" rtlCol="0" anchor="t">
                <a:spAutoFit/>
              </a:bodyPr>
              <a:lstStyle/>
              <a:p>
                <a:pPr>
                  <a:lnSpc>
                    <a:spcPts val="4620"/>
                  </a:lnSpc>
                </a:pPr>
                <a:r>
                  <a:rPr lang="en-US" sz="4200">
                    <a:solidFill>
                      <a:srgbClr val="272D30"/>
                    </a:solidFill>
                    <a:latin typeface="HK Grotesk Bold"/>
                  </a:rPr>
                  <a:t>State</a:t>
                </a:r>
              </a:p>
            </p:txBody>
          </p:sp>
        </p:grpSp>
      </p:grpSp>
      <p:sp>
        <p:nvSpPr>
          <p:cNvPr id="24" name="TextBox 17">
            <a:extLst>
              <a:ext uri="{FF2B5EF4-FFF2-40B4-BE49-F238E27FC236}">
                <a16:creationId xmlns:a16="http://schemas.microsoft.com/office/drawing/2014/main" id="{4C619548-CDC8-4366-BB48-F64E85658582}"/>
              </a:ext>
            </a:extLst>
          </p:cNvPr>
          <p:cNvSpPr txBox="1"/>
          <p:nvPr/>
        </p:nvSpPr>
        <p:spPr>
          <a:xfrm>
            <a:off x="1345050" y="3902880"/>
            <a:ext cx="5398117" cy="741888"/>
          </a:xfrm>
          <a:prstGeom prst="rect">
            <a:avLst/>
          </a:prstGeom>
        </p:spPr>
        <p:txBody>
          <a:bodyPr lIns="0" tIns="0" rIns="0" bIns="0" rtlCol="0" anchor="t">
            <a:spAutoFit/>
          </a:bodyPr>
          <a:lstStyle/>
          <a:p>
            <a:pPr>
              <a:lnSpc>
                <a:spcPts val="5720"/>
              </a:lnSpc>
            </a:pPr>
            <a:r>
              <a:rPr lang="en-US" sz="5199" dirty="0">
                <a:solidFill>
                  <a:srgbClr val="FFFFFF"/>
                </a:solidFill>
                <a:latin typeface="HK Grotesk Bold"/>
              </a:rPr>
              <a:t>Application View</a:t>
            </a:r>
          </a:p>
        </p:txBody>
      </p:sp>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439437" y="4130229"/>
            <a:ext cx="9170059" cy="6500523"/>
          </a:xfrm>
          <a:prstGeom prst="rect">
            <a:avLst/>
          </a:prstGeom>
        </p:spPr>
        <p:txBody>
          <a:bodyPr lIns="0" tIns="0" rIns="0" bIns="0" rtlCol="0" anchor="t">
            <a:spAutoFit/>
          </a:bodyPr>
          <a:lstStyle/>
          <a:p>
            <a:pPr marL="561340" lvl="1" indent="-280670">
              <a:lnSpc>
                <a:spcPts val="4759"/>
              </a:lnSpc>
              <a:buFont typeface="Arial"/>
              <a:buChar char="•"/>
            </a:pPr>
            <a:r>
              <a:rPr lang="en-US" sz="3400">
                <a:solidFill>
                  <a:srgbClr val="FFFFFF"/>
                </a:solidFill>
                <a:latin typeface="Open Sans Light"/>
              </a:rPr>
              <a:t>Tree Data structure for fast and efficient manipulation</a:t>
            </a:r>
          </a:p>
          <a:p>
            <a:pPr>
              <a:lnSpc>
                <a:spcPts val="4759"/>
              </a:lnSpc>
            </a:pPr>
            <a:endParaRPr lang="en-US" sz="3400">
              <a:solidFill>
                <a:srgbClr val="FFFFFF"/>
              </a:solidFill>
              <a:latin typeface="Open Sans Light"/>
            </a:endParaRPr>
          </a:p>
          <a:p>
            <a:pPr marL="561340" lvl="1" indent="-280670">
              <a:lnSpc>
                <a:spcPts val="4759"/>
              </a:lnSpc>
              <a:buFont typeface="Arial"/>
              <a:buChar char="•"/>
            </a:pPr>
            <a:r>
              <a:rPr lang="en-US" sz="3400">
                <a:solidFill>
                  <a:srgbClr val="FFFFFF"/>
                </a:solidFill>
                <a:latin typeface="Open Sans Light"/>
              </a:rPr>
              <a:t>Allows for dynamic page updates without web page refresh</a:t>
            </a:r>
          </a:p>
          <a:p>
            <a:pPr>
              <a:lnSpc>
                <a:spcPts val="4759"/>
              </a:lnSpc>
            </a:pPr>
            <a:endParaRPr lang="en-US" sz="3400">
              <a:solidFill>
                <a:srgbClr val="FFFFFF"/>
              </a:solidFill>
              <a:latin typeface="Open Sans Light"/>
            </a:endParaRPr>
          </a:p>
          <a:p>
            <a:pPr marL="561340" lvl="1" indent="-280670">
              <a:lnSpc>
                <a:spcPts val="4759"/>
              </a:lnSpc>
              <a:buFont typeface="Arial"/>
              <a:buChar char="•"/>
            </a:pPr>
            <a:r>
              <a:rPr lang="en-US" sz="3400">
                <a:solidFill>
                  <a:srgbClr val="FFFFFF"/>
                </a:solidFill>
                <a:latin typeface="Open Sans Light"/>
              </a:rPr>
              <a:t>Heavy pages requires constant updating of nodes</a:t>
            </a:r>
          </a:p>
          <a:p>
            <a:pPr>
              <a:lnSpc>
                <a:spcPts val="4648"/>
              </a:lnSpc>
            </a:pPr>
            <a:endParaRPr lang="en-US" sz="3400">
              <a:solidFill>
                <a:srgbClr val="FFFFFF"/>
              </a:solidFill>
              <a:latin typeface="Open Sans Light"/>
            </a:endParaRPr>
          </a:p>
          <a:p>
            <a:pPr>
              <a:lnSpc>
                <a:spcPts val="4648"/>
              </a:lnSpc>
            </a:pPr>
            <a:endParaRPr lang="en-US" sz="3400">
              <a:solidFill>
                <a:srgbClr val="FFFFFF"/>
              </a:solidFill>
              <a:latin typeface="Open Sans Light"/>
            </a:endParaRPr>
          </a:p>
          <a:p>
            <a:pPr>
              <a:lnSpc>
                <a:spcPts val="4648"/>
              </a:lnSpc>
              <a:spcBef>
                <a:spcPct val="0"/>
              </a:spcBef>
            </a:pPr>
            <a:endParaRPr lang="en-US" sz="3400">
              <a:solidFill>
                <a:srgbClr val="FFFFFF"/>
              </a:solidFill>
              <a:latin typeface="Open Sans Light"/>
            </a:endParaRPr>
          </a:p>
        </p:txBody>
      </p:sp>
      <p:pic>
        <p:nvPicPr>
          <p:cNvPr id="3" name="Picture 3"/>
          <p:cNvPicPr>
            <a:picLocks noChangeAspect="1"/>
          </p:cNvPicPr>
          <p:nvPr/>
        </p:nvPicPr>
        <p:blipFill>
          <a:blip r:embed="rId3"/>
          <a:srcRect/>
          <a:stretch>
            <a:fillRect/>
          </a:stretch>
        </p:blipFill>
        <p:spPr>
          <a:xfrm>
            <a:off x="1028700" y="3310996"/>
            <a:ext cx="6070762" cy="5641452"/>
          </a:xfrm>
          <a:prstGeom prst="rect">
            <a:avLst/>
          </a:prstGeom>
        </p:spPr>
      </p:pic>
      <p:sp>
        <p:nvSpPr>
          <p:cNvPr id="4" name="TextBox 4"/>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16</a:t>
            </a:r>
          </a:p>
        </p:txBody>
      </p:sp>
      <p:sp>
        <p:nvSpPr>
          <p:cNvPr id="5" name="TextBox 5"/>
          <p:cNvSpPr txBox="1"/>
          <p:nvPr/>
        </p:nvSpPr>
        <p:spPr>
          <a:xfrm>
            <a:off x="8264339" y="2959102"/>
            <a:ext cx="7326935"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Document Object Model</a:t>
            </a:r>
          </a:p>
        </p:txBody>
      </p:sp>
      <p:sp>
        <p:nvSpPr>
          <p:cNvPr id="6" name="TextBox 6"/>
          <p:cNvSpPr txBox="1"/>
          <p:nvPr/>
        </p:nvSpPr>
        <p:spPr>
          <a:xfrm>
            <a:off x="626430" y="608567"/>
            <a:ext cx="12398036"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FRAMEWORK IMPLEMENTATION</a:t>
            </a:r>
          </a:p>
        </p:txBody>
      </p:sp>
      <p:sp>
        <p:nvSpPr>
          <p:cNvPr id="8" name="Rectangle 7">
            <a:extLst>
              <a:ext uri="{FF2B5EF4-FFF2-40B4-BE49-F238E27FC236}">
                <a16:creationId xmlns:a16="http://schemas.microsoft.com/office/drawing/2014/main" id="{3F4096BB-5B3B-46E0-BB1B-96F203294BF6}"/>
              </a:ext>
            </a:extLst>
          </p:cNvPr>
          <p:cNvSpPr/>
          <p:nvPr/>
        </p:nvSpPr>
        <p:spPr>
          <a:xfrm>
            <a:off x="1676400" y="8939769"/>
            <a:ext cx="2971800" cy="738664"/>
          </a:xfrm>
          <a:prstGeom prst="rect">
            <a:avLst/>
          </a:prstGeom>
        </p:spPr>
        <p:txBody>
          <a:bodyPr wrap="square">
            <a:spAutoFit/>
          </a:bodyPr>
          <a:lstStyle/>
          <a:p>
            <a:r>
              <a:rPr lang="en-SG" sz="1400" i="1" dirty="0">
                <a:solidFill>
                  <a:schemeClr val="bg1"/>
                </a:solidFill>
              </a:rPr>
              <a:t>DOM tree structure adapted from </a:t>
            </a:r>
          </a:p>
          <a:p>
            <a:r>
              <a:rPr lang="en-SG" sz="1400" i="1" dirty="0">
                <a:solidFill>
                  <a:schemeClr val="bg1"/>
                </a:solidFill>
              </a:rPr>
              <a:t>https://learn.co/lessons/fewpjs-the-dom-tree</a:t>
            </a:r>
          </a:p>
        </p:txBody>
      </p:sp>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264339" y="4032745"/>
            <a:ext cx="9170059" cy="5905240"/>
          </a:xfrm>
          <a:prstGeom prst="rect">
            <a:avLst/>
          </a:prstGeom>
        </p:spPr>
        <p:txBody>
          <a:bodyPr lIns="0" tIns="0" rIns="0" bIns="0" rtlCol="0" anchor="t">
            <a:spAutoFit/>
          </a:bodyPr>
          <a:lstStyle/>
          <a:p>
            <a:pPr marL="561340" lvl="1" indent="-280670">
              <a:lnSpc>
                <a:spcPts val="4759"/>
              </a:lnSpc>
              <a:buFont typeface="Arial"/>
              <a:buChar char="•"/>
            </a:pPr>
            <a:r>
              <a:rPr lang="en-US" sz="3400" dirty="0">
                <a:solidFill>
                  <a:srgbClr val="FFFFFF"/>
                </a:solidFill>
                <a:latin typeface="Open Sans Light"/>
              </a:rPr>
              <a:t>Virtual copy of the DOM structure</a:t>
            </a:r>
          </a:p>
          <a:p>
            <a:pPr>
              <a:lnSpc>
                <a:spcPts val="4759"/>
              </a:lnSpc>
            </a:pPr>
            <a:endParaRPr lang="en-US" sz="3400" dirty="0">
              <a:solidFill>
                <a:srgbClr val="FFFFFF"/>
              </a:solidFill>
              <a:latin typeface="Open Sans Light"/>
            </a:endParaRPr>
          </a:p>
          <a:p>
            <a:pPr marL="561340" lvl="1" indent="-280670">
              <a:lnSpc>
                <a:spcPts val="4759"/>
              </a:lnSpc>
              <a:buFont typeface="Arial"/>
              <a:buChar char="•"/>
            </a:pPr>
            <a:r>
              <a:rPr lang="en-US" sz="3400" dirty="0">
                <a:solidFill>
                  <a:srgbClr val="FFFFFF"/>
                </a:solidFill>
                <a:latin typeface="Open Sans Light"/>
              </a:rPr>
              <a:t>New Virtual DOM will be created on every update</a:t>
            </a:r>
          </a:p>
          <a:p>
            <a:pPr>
              <a:lnSpc>
                <a:spcPts val="4759"/>
              </a:lnSpc>
            </a:pPr>
            <a:endParaRPr lang="en-US" sz="3400" dirty="0">
              <a:solidFill>
                <a:srgbClr val="FFFFFF"/>
              </a:solidFill>
              <a:latin typeface="Open Sans Light"/>
            </a:endParaRPr>
          </a:p>
          <a:p>
            <a:pPr marL="561340" lvl="1" indent="-280670">
              <a:lnSpc>
                <a:spcPts val="4759"/>
              </a:lnSpc>
              <a:buFont typeface="Arial"/>
              <a:buChar char="•"/>
            </a:pPr>
            <a:r>
              <a:rPr lang="en-US" sz="3400" dirty="0">
                <a:solidFill>
                  <a:srgbClr val="FFFFFF"/>
                </a:solidFill>
                <a:latin typeface="Open Sans Light"/>
              </a:rPr>
              <a:t>Node differences will be computed and only affected nodes will be updated on DOM</a:t>
            </a:r>
          </a:p>
          <a:p>
            <a:pPr>
              <a:lnSpc>
                <a:spcPts val="4648"/>
              </a:lnSpc>
            </a:pPr>
            <a:endParaRPr lang="en-US" sz="3400" dirty="0">
              <a:solidFill>
                <a:srgbClr val="FFFFFF"/>
              </a:solidFill>
              <a:latin typeface="Open Sans Light"/>
            </a:endParaRPr>
          </a:p>
          <a:p>
            <a:pPr>
              <a:lnSpc>
                <a:spcPts val="4648"/>
              </a:lnSpc>
            </a:pPr>
            <a:endParaRPr lang="en-US" sz="3400" dirty="0">
              <a:solidFill>
                <a:srgbClr val="FFFFFF"/>
              </a:solidFill>
              <a:latin typeface="Open Sans Light"/>
            </a:endParaRPr>
          </a:p>
          <a:p>
            <a:pPr>
              <a:lnSpc>
                <a:spcPts val="4648"/>
              </a:lnSpc>
              <a:spcBef>
                <a:spcPct val="0"/>
              </a:spcBef>
            </a:pPr>
            <a:endParaRPr lang="en-US" sz="3400" dirty="0">
              <a:solidFill>
                <a:srgbClr val="FFFFFF"/>
              </a:solidFill>
              <a:latin typeface="Open Sans Light"/>
            </a:endParaRPr>
          </a:p>
        </p:txBody>
      </p:sp>
      <p:pic>
        <p:nvPicPr>
          <p:cNvPr id="3" name="Picture 3"/>
          <p:cNvPicPr>
            <a:picLocks noChangeAspect="1"/>
          </p:cNvPicPr>
          <p:nvPr/>
        </p:nvPicPr>
        <p:blipFill>
          <a:blip r:embed="rId3"/>
          <a:srcRect t="788" b="788"/>
          <a:stretch>
            <a:fillRect/>
          </a:stretch>
        </p:blipFill>
        <p:spPr>
          <a:xfrm>
            <a:off x="1028700" y="3700990"/>
            <a:ext cx="5969574" cy="3932017"/>
          </a:xfrm>
          <a:prstGeom prst="rect">
            <a:avLst/>
          </a:prstGeom>
        </p:spPr>
      </p:pic>
      <p:sp>
        <p:nvSpPr>
          <p:cNvPr id="4" name="TextBox 4"/>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17</a:t>
            </a:r>
          </a:p>
        </p:txBody>
      </p:sp>
      <p:sp>
        <p:nvSpPr>
          <p:cNvPr id="5" name="TextBox 5"/>
          <p:cNvSpPr txBox="1"/>
          <p:nvPr/>
        </p:nvSpPr>
        <p:spPr>
          <a:xfrm>
            <a:off x="8264339" y="2959102"/>
            <a:ext cx="7326935"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React Virtual DOM</a:t>
            </a:r>
          </a:p>
        </p:txBody>
      </p:sp>
      <p:sp>
        <p:nvSpPr>
          <p:cNvPr id="6" name="TextBox 6"/>
          <p:cNvSpPr txBox="1"/>
          <p:nvPr/>
        </p:nvSpPr>
        <p:spPr>
          <a:xfrm>
            <a:off x="626430" y="608567"/>
            <a:ext cx="12540960"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FRAMEWORK IMPLEMENTATION</a:t>
            </a:r>
          </a:p>
        </p:txBody>
      </p:sp>
      <p:sp>
        <p:nvSpPr>
          <p:cNvPr id="9" name="Rectangle 8">
            <a:extLst>
              <a:ext uri="{FF2B5EF4-FFF2-40B4-BE49-F238E27FC236}">
                <a16:creationId xmlns:a16="http://schemas.microsoft.com/office/drawing/2014/main" id="{6746AE8A-301A-4619-BBAC-3B004B7232E3}"/>
              </a:ext>
            </a:extLst>
          </p:cNvPr>
          <p:cNvSpPr/>
          <p:nvPr/>
        </p:nvSpPr>
        <p:spPr>
          <a:xfrm>
            <a:off x="944482" y="7810500"/>
            <a:ext cx="3398918" cy="738664"/>
          </a:xfrm>
          <a:prstGeom prst="rect">
            <a:avLst/>
          </a:prstGeom>
        </p:spPr>
        <p:txBody>
          <a:bodyPr wrap="square">
            <a:spAutoFit/>
          </a:bodyPr>
          <a:lstStyle/>
          <a:p>
            <a:r>
              <a:rPr lang="en-SG" sz="1400" i="1" dirty="0">
                <a:solidFill>
                  <a:schemeClr val="bg1"/>
                </a:solidFill>
              </a:rPr>
              <a:t>Virtual DOM vs DOM adapted from </a:t>
            </a:r>
          </a:p>
          <a:p>
            <a:r>
              <a:rPr lang="en-SG" sz="1400" i="1" dirty="0">
                <a:solidFill>
                  <a:schemeClr val="bg1"/>
                </a:solidFill>
              </a:rPr>
              <a:t>https://programmingwithmosh.com/react/react-virtual-dom-explained/</a:t>
            </a:r>
          </a:p>
        </p:txBody>
      </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011420" y="4091318"/>
            <a:ext cx="9247880" cy="4863832"/>
          </a:xfrm>
          <a:prstGeom prst="rect">
            <a:avLst/>
          </a:prstGeom>
        </p:spPr>
        <p:txBody>
          <a:bodyPr lIns="0" tIns="0" rIns="0" bIns="0" rtlCol="0" anchor="t">
            <a:spAutoFit/>
          </a:bodyPr>
          <a:lstStyle/>
          <a:p>
            <a:pPr marL="561340" lvl="1" indent="-280670">
              <a:lnSpc>
                <a:spcPts val="4759"/>
              </a:lnSpc>
              <a:buFont typeface="Arial"/>
              <a:buChar char="•"/>
            </a:pPr>
            <a:r>
              <a:rPr lang="en-US" sz="3400" dirty="0">
                <a:solidFill>
                  <a:srgbClr val="FFFFFF"/>
                </a:solidFill>
                <a:latin typeface="Open Sans Light"/>
              </a:rPr>
              <a:t>Light-weight, event driven model to handle data intensive requests</a:t>
            </a:r>
          </a:p>
          <a:p>
            <a:pPr>
              <a:lnSpc>
                <a:spcPts val="4759"/>
              </a:lnSpc>
            </a:pPr>
            <a:endParaRPr lang="en-US" sz="3400" dirty="0">
              <a:solidFill>
                <a:srgbClr val="FFFFFF"/>
              </a:solidFill>
              <a:latin typeface="Open Sans Light"/>
            </a:endParaRPr>
          </a:p>
          <a:p>
            <a:pPr marL="561340" lvl="1" indent="-280670">
              <a:lnSpc>
                <a:spcPts val="4759"/>
              </a:lnSpc>
              <a:buFont typeface="Arial"/>
              <a:buChar char="•"/>
            </a:pPr>
            <a:r>
              <a:rPr lang="en-US" sz="3400" dirty="0">
                <a:solidFill>
                  <a:srgbClr val="FFFFFF"/>
                </a:solidFill>
                <a:latin typeface="Open Sans Light"/>
              </a:rPr>
              <a:t>Capable of providing persistent and real time data streaming</a:t>
            </a:r>
          </a:p>
          <a:p>
            <a:pPr>
              <a:lnSpc>
                <a:spcPts val="4759"/>
              </a:lnSpc>
            </a:pPr>
            <a:endParaRPr lang="en-US" sz="3400" dirty="0">
              <a:solidFill>
                <a:srgbClr val="FFFFFF"/>
              </a:solidFill>
              <a:latin typeface="Open Sans Light"/>
            </a:endParaRPr>
          </a:p>
          <a:p>
            <a:pPr marL="561340" lvl="1" indent="-280670">
              <a:lnSpc>
                <a:spcPts val="4759"/>
              </a:lnSpc>
              <a:buFont typeface="Arial"/>
              <a:buChar char="•"/>
            </a:pPr>
            <a:r>
              <a:rPr lang="en-US" sz="3400" dirty="0">
                <a:solidFill>
                  <a:srgbClr val="FFFFFF"/>
                </a:solidFill>
                <a:latin typeface="Open Sans Light"/>
              </a:rPr>
              <a:t>Highly Scalable</a:t>
            </a:r>
          </a:p>
          <a:p>
            <a:pPr>
              <a:lnSpc>
                <a:spcPts val="4648"/>
              </a:lnSpc>
            </a:pPr>
            <a:endParaRPr lang="en-US" sz="3400" dirty="0">
              <a:solidFill>
                <a:srgbClr val="FFFFFF"/>
              </a:solidFill>
              <a:latin typeface="Open Sans Light"/>
            </a:endParaRPr>
          </a:p>
        </p:txBody>
      </p:sp>
      <p:sp>
        <p:nvSpPr>
          <p:cNvPr id="3" name="TextBox 3"/>
          <p:cNvSpPr txBox="1"/>
          <p:nvPr/>
        </p:nvSpPr>
        <p:spPr>
          <a:xfrm>
            <a:off x="626430" y="608567"/>
            <a:ext cx="17035139"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FRAMEWORK IMPLEMENTATION</a:t>
            </a:r>
          </a:p>
        </p:txBody>
      </p:sp>
      <p:sp>
        <p:nvSpPr>
          <p:cNvPr id="4" name="TextBox 4"/>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18</a:t>
            </a:r>
          </a:p>
        </p:txBody>
      </p:sp>
      <p:sp>
        <p:nvSpPr>
          <p:cNvPr id="5" name="TextBox 5"/>
          <p:cNvSpPr txBox="1"/>
          <p:nvPr/>
        </p:nvSpPr>
        <p:spPr>
          <a:xfrm>
            <a:off x="8011420" y="2784163"/>
            <a:ext cx="7326935"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Node JS Back End</a:t>
            </a:r>
          </a:p>
        </p:txBody>
      </p:sp>
      <p:pic>
        <p:nvPicPr>
          <p:cNvPr id="6" name="Picture 6"/>
          <p:cNvPicPr>
            <a:picLocks noChangeAspect="1"/>
          </p:cNvPicPr>
          <p:nvPr/>
        </p:nvPicPr>
        <p:blipFill>
          <a:blip r:embed="rId3"/>
          <a:srcRect/>
          <a:stretch>
            <a:fillRect/>
          </a:stretch>
        </p:blipFill>
        <p:spPr>
          <a:xfrm>
            <a:off x="1467799" y="1831493"/>
            <a:ext cx="2421614" cy="1481221"/>
          </a:xfrm>
          <a:prstGeom prst="rect">
            <a:avLst/>
          </a:prstGeom>
        </p:spPr>
      </p:pic>
      <p:grpSp>
        <p:nvGrpSpPr>
          <p:cNvPr id="7" name="Group 6">
            <a:extLst>
              <a:ext uri="{FF2B5EF4-FFF2-40B4-BE49-F238E27FC236}">
                <a16:creationId xmlns:a16="http://schemas.microsoft.com/office/drawing/2014/main" id="{3DEB7E7A-789A-41D5-9631-58AC3F9B4437}"/>
              </a:ext>
            </a:extLst>
          </p:cNvPr>
          <p:cNvGrpSpPr/>
          <p:nvPr/>
        </p:nvGrpSpPr>
        <p:grpSpPr>
          <a:xfrm>
            <a:off x="1453285" y="3525131"/>
            <a:ext cx="6438109" cy="6128926"/>
            <a:chOff x="9523096" y="2591076"/>
            <a:chExt cx="6438109" cy="6128926"/>
          </a:xfrm>
        </p:grpSpPr>
        <p:grpSp>
          <p:nvGrpSpPr>
            <p:cNvPr id="8" name="Group 3">
              <a:extLst>
                <a:ext uri="{FF2B5EF4-FFF2-40B4-BE49-F238E27FC236}">
                  <a16:creationId xmlns:a16="http://schemas.microsoft.com/office/drawing/2014/main" id="{1E9AC583-3146-4136-8FEA-39407D89A446}"/>
                </a:ext>
              </a:extLst>
            </p:cNvPr>
            <p:cNvGrpSpPr/>
            <p:nvPr/>
          </p:nvGrpSpPr>
          <p:grpSpPr>
            <a:xfrm rot="5400000">
              <a:off x="9595155" y="3377504"/>
              <a:ext cx="1468322" cy="166485"/>
              <a:chOff x="0" y="0"/>
              <a:chExt cx="3785870" cy="429260"/>
            </a:xfrm>
          </p:grpSpPr>
          <p:sp>
            <p:nvSpPr>
              <p:cNvPr id="43" name="Freeform 4">
                <a:extLst>
                  <a:ext uri="{FF2B5EF4-FFF2-40B4-BE49-F238E27FC236}">
                    <a16:creationId xmlns:a16="http://schemas.microsoft.com/office/drawing/2014/main" id="{2DDD1951-A99F-4893-B7A1-BD76F35B7880}"/>
                  </a:ext>
                </a:extLst>
              </p:cNvPr>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5F9A57"/>
              </a:solidFill>
            </p:spPr>
          </p:sp>
        </p:grpSp>
        <p:grpSp>
          <p:nvGrpSpPr>
            <p:cNvPr id="9" name="Group 5">
              <a:extLst>
                <a:ext uri="{FF2B5EF4-FFF2-40B4-BE49-F238E27FC236}">
                  <a16:creationId xmlns:a16="http://schemas.microsoft.com/office/drawing/2014/main" id="{4D5E2DB9-A84E-44E8-8C7E-1E35ED5C2134}"/>
                </a:ext>
              </a:extLst>
            </p:cNvPr>
            <p:cNvGrpSpPr/>
            <p:nvPr/>
          </p:nvGrpSpPr>
          <p:grpSpPr>
            <a:xfrm>
              <a:off x="9523096" y="2591076"/>
              <a:ext cx="3999231" cy="812476"/>
              <a:chOff x="0" y="0"/>
              <a:chExt cx="2750039" cy="558693"/>
            </a:xfrm>
          </p:grpSpPr>
          <p:sp>
            <p:nvSpPr>
              <p:cNvPr id="42" name="Freeform 6">
                <a:extLst>
                  <a:ext uri="{FF2B5EF4-FFF2-40B4-BE49-F238E27FC236}">
                    <a16:creationId xmlns:a16="http://schemas.microsoft.com/office/drawing/2014/main" id="{469333C4-2932-4502-9A76-2D2F15B9A565}"/>
                  </a:ext>
                </a:extLst>
              </p:cNvPr>
              <p:cNvSpPr/>
              <p:nvPr/>
            </p:nvSpPr>
            <p:spPr>
              <a:xfrm>
                <a:off x="0" y="0"/>
                <a:ext cx="2750039" cy="558693"/>
              </a:xfrm>
              <a:custGeom>
                <a:avLst/>
                <a:gdLst/>
                <a:ahLst/>
                <a:cxnLst/>
                <a:rect l="l" t="t" r="r" b="b"/>
                <a:pathLst>
                  <a:path w="2750039" h="558693">
                    <a:moveTo>
                      <a:pt x="0" y="0"/>
                    </a:moveTo>
                    <a:lnTo>
                      <a:pt x="2750039" y="0"/>
                    </a:lnTo>
                    <a:lnTo>
                      <a:pt x="2750039" y="558693"/>
                    </a:lnTo>
                    <a:lnTo>
                      <a:pt x="0" y="558693"/>
                    </a:lnTo>
                    <a:close/>
                  </a:path>
                </a:pathLst>
              </a:custGeom>
              <a:solidFill>
                <a:srgbClr val="494755"/>
              </a:solidFill>
            </p:spPr>
          </p:sp>
        </p:grpSp>
        <p:grpSp>
          <p:nvGrpSpPr>
            <p:cNvPr id="10" name="Group 7">
              <a:extLst>
                <a:ext uri="{FF2B5EF4-FFF2-40B4-BE49-F238E27FC236}">
                  <a16:creationId xmlns:a16="http://schemas.microsoft.com/office/drawing/2014/main" id="{702AF15C-E897-4571-9AE9-D5A43F721508}"/>
                </a:ext>
              </a:extLst>
            </p:cNvPr>
            <p:cNvGrpSpPr/>
            <p:nvPr/>
          </p:nvGrpSpPr>
          <p:grpSpPr>
            <a:xfrm rot="5400000">
              <a:off x="9595155" y="4856660"/>
              <a:ext cx="1468322" cy="166485"/>
              <a:chOff x="0" y="0"/>
              <a:chExt cx="3785870" cy="429260"/>
            </a:xfrm>
          </p:grpSpPr>
          <p:sp>
            <p:nvSpPr>
              <p:cNvPr id="41" name="Freeform 8">
                <a:extLst>
                  <a:ext uri="{FF2B5EF4-FFF2-40B4-BE49-F238E27FC236}">
                    <a16:creationId xmlns:a16="http://schemas.microsoft.com/office/drawing/2014/main" id="{2FDCC583-A8FD-455A-8AA7-4A8C38570902}"/>
                  </a:ext>
                </a:extLst>
              </p:cNvPr>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5F9A57"/>
              </a:solidFill>
            </p:spPr>
          </p:sp>
        </p:grpSp>
        <p:grpSp>
          <p:nvGrpSpPr>
            <p:cNvPr id="11" name="Group 9">
              <a:extLst>
                <a:ext uri="{FF2B5EF4-FFF2-40B4-BE49-F238E27FC236}">
                  <a16:creationId xmlns:a16="http://schemas.microsoft.com/office/drawing/2014/main" id="{9DA8694C-2DEF-4B8A-94D8-CCDE14051327}"/>
                </a:ext>
              </a:extLst>
            </p:cNvPr>
            <p:cNvGrpSpPr/>
            <p:nvPr/>
          </p:nvGrpSpPr>
          <p:grpSpPr>
            <a:xfrm rot="-5400000">
              <a:off x="10469479" y="4122499"/>
              <a:ext cx="1468322" cy="166485"/>
              <a:chOff x="0" y="0"/>
              <a:chExt cx="3785870" cy="429260"/>
            </a:xfrm>
          </p:grpSpPr>
          <p:sp>
            <p:nvSpPr>
              <p:cNvPr id="40" name="Freeform 10">
                <a:extLst>
                  <a:ext uri="{FF2B5EF4-FFF2-40B4-BE49-F238E27FC236}">
                    <a16:creationId xmlns:a16="http://schemas.microsoft.com/office/drawing/2014/main" id="{0BE023D4-4B9F-43CD-90B8-E81738B71895}"/>
                  </a:ext>
                </a:extLst>
              </p:cNvPr>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5F9A57"/>
              </a:solidFill>
            </p:spPr>
          </p:sp>
        </p:grpSp>
        <p:grpSp>
          <p:nvGrpSpPr>
            <p:cNvPr id="12" name="Group 11">
              <a:extLst>
                <a:ext uri="{FF2B5EF4-FFF2-40B4-BE49-F238E27FC236}">
                  <a16:creationId xmlns:a16="http://schemas.microsoft.com/office/drawing/2014/main" id="{7A09B139-4DEC-4347-8B5D-8556242CFBD5}"/>
                </a:ext>
              </a:extLst>
            </p:cNvPr>
            <p:cNvGrpSpPr/>
            <p:nvPr/>
          </p:nvGrpSpPr>
          <p:grpSpPr>
            <a:xfrm>
              <a:off x="9523096" y="4205742"/>
              <a:ext cx="3999231" cy="812476"/>
              <a:chOff x="0" y="0"/>
              <a:chExt cx="2750039" cy="558693"/>
            </a:xfrm>
          </p:grpSpPr>
          <p:sp>
            <p:nvSpPr>
              <p:cNvPr id="39" name="Freeform 12">
                <a:extLst>
                  <a:ext uri="{FF2B5EF4-FFF2-40B4-BE49-F238E27FC236}">
                    <a16:creationId xmlns:a16="http://schemas.microsoft.com/office/drawing/2014/main" id="{45A1BF39-F297-4363-AEAA-859DD9C647AB}"/>
                  </a:ext>
                </a:extLst>
              </p:cNvPr>
              <p:cNvSpPr/>
              <p:nvPr/>
            </p:nvSpPr>
            <p:spPr>
              <a:xfrm>
                <a:off x="0" y="0"/>
                <a:ext cx="2750039" cy="558693"/>
              </a:xfrm>
              <a:custGeom>
                <a:avLst/>
                <a:gdLst/>
                <a:ahLst/>
                <a:cxnLst/>
                <a:rect l="l" t="t" r="r" b="b"/>
                <a:pathLst>
                  <a:path w="2750039" h="558693">
                    <a:moveTo>
                      <a:pt x="0" y="0"/>
                    </a:moveTo>
                    <a:lnTo>
                      <a:pt x="2750039" y="0"/>
                    </a:lnTo>
                    <a:lnTo>
                      <a:pt x="2750039" y="558693"/>
                    </a:lnTo>
                    <a:lnTo>
                      <a:pt x="0" y="558693"/>
                    </a:lnTo>
                    <a:close/>
                  </a:path>
                </a:pathLst>
              </a:custGeom>
              <a:solidFill>
                <a:srgbClr val="494755"/>
              </a:solidFill>
            </p:spPr>
          </p:sp>
        </p:grpSp>
        <p:grpSp>
          <p:nvGrpSpPr>
            <p:cNvPr id="13" name="Group 13">
              <a:extLst>
                <a:ext uri="{FF2B5EF4-FFF2-40B4-BE49-F238E27FC236}">
                  <a16:creationId xmlns:a16="http://schemas.microsoft.com/office/drawing/2014/main" id="{46C4D359-E725-4F8E-8608-F176A2976B77}"/>
                </a:ext>
              </a:extLst>
            </p:cNvPr>
            <p:cNvGrpSpPr/>
            <p:nvPr/>
          </p:nvGrpSpPr>
          <p:grpSpPr>
            <a:xfrm rot="-5400000">
              <a:off x="10469479" y="5669136"/>
              <a:ext cx="1468322" cy="166485"/>
              <a:chOff x="0" y="0"/>
              <a:chExt cx="3785870" cy="429260"/>
            </a:xfrm>
          </p:grpSpPr>
          <p:sp>
            <p:nvSpPr>
              <p:cNvPr id="38" name="Freeform 14">
                <a:extLst>
                  <a:ext uri="{FF2B5EF4-FFF2-40B4-BE49-F238E27FC236}">
                    <a16:creationId xmlns:a16="http://schemas.microsoft.com/office/drawing/2014/main" id="{9AEC7F1E-14B1-49DC-87CE-110501816ABC}"/>
                  </a:ext>
                </a:extLst>
              </p:cNvPr>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5F9A57"/>
              </a:solidFill>
            </p:spPr>
          </p:sp>
        </p:grpSp>
        <p:grpSp>
          <p:nvGrpSpPr>
            <p:cNvPr id="14" name="Group 15">
              <a:extLst>
                <a:ext uri="{FF2B5EF4-FFF2-40B4-BE49-F238E27FC236}">
                  <a16:creationId xmlns:a16="http://schemas.microsoft.com/office/drawing/2014/main" id="{A2B1090E-526B-48D9-896E-7C36B0B51EED}"/>
                </a:ext>
              </a:extLst>
            </p:cNvPr>
            <p:cNvGrpSpPr/>
            <p:nvPr/>
          </p:nvGrpSpPr>
          <p:grpSpPr>
            <a:xfrm>
              <a:off x="9566379" y="5713314"/>
              <a:ext cx="6079289" cy="1991810"/>
              <a:chOff x="0" y="0"/>
              <a:chExt cx="2408361" cy="789072"/>
            </a:xfrm>
          </p:grpSpPr>
          <p:sp>
            <p:nvSpPr>
              <p:cNvPr id="37" name="Freeform 16">
                <a:extLst>
                  <a:ext uri="{FF2B5EF4-FFF2-40B4-BE49-F238E27FC236}">
                    <a16:creationId xmlns:a16="http://schemas.microsoft.com/office/drawing/2014/main" id="{B56AE3C4-435A-4D03-A1FB-918876A807E0}"/>
                  </a:ext>
                </a:extLst>
              </p:cNvPr>
              <p:cNvSpPr/>
              <p:nvPr/>
            </p:nvSpPr>
            <p:spPr>
              <a:xfrm>
                <a:off x="0" y="0"/>
                <a:ext cx="2408361" cy="789072"/>
              </a:xfrm>
              <a:custGeom>
                <a:avLst/>
                <a:gdLst/>
                <a:ahLst/>
                <a:cxnLst/>
                <a:rect l="l" t="t" r="r" b="b"/>
                <a:pathLst>
                  <a:path w="2408361" h="789072">
                    <a:moveTo>
                      <a:pt x="0" y="0"/>
                    </a:moveTo>
                    <a:lnTo>
                      <a:pt x="2408361" y="0"/>
                    </a:lnTo>
                    <a:lnTo>
                      <a:pt x="2408361" y="789072"/>
                    </a:lnTo>
                    <a:lnTo>
                      <a:pt x="0" y="789072"/>
                    </a:lnTo>
                    <a:close/>
                  </a:path>
                </a:pathLst>
              </a:custGeom>
              <a:solidFill>
                <a:srgbClr val="494755"/>
              </a:solidFill>
            </p:spPr>
          </p:sp>
        </p:grpSp>
        <p:grpSp>
          <p:nvGrpSpPr>
            <p:cNvPr id="15" name="Group 17">
              <a:extLst>
                <a:ext uri="{FF2B5EF4-FFF2-40B4-BE49-F238E27FC236}">
                  <a16:creationId xmlns:a16="http://schemas.microsoft.com/office/drawing/2014/main" id="{17A4CDF3-8F3A-4450-8D61-C653224598FD}"/>
                </a:ext>
              </a:extLst>
            </p:cNvPr>
            <p:cNvGrpSpPr/>
            <p:nvPr/>
          </p:nvGrpSpPr>
          <p:grpSpPr>
            <a:xfrm>
              <a:off x="9974097" y="6512452"/>
              <a:ext cx="1434315" cy="125058"/>
              <a:chOff x="0" y="0"/>
              <a:chExt cx="2750039" cy="239777"/>
            </a:xfrm>
          </p:grpSpPr>
          <p:sp>
            <p:nvSpPr>
              <p:cNvPr id="36" name="Freeform 18">
                <a:extLst>
                  <a:ext uri="{FF2B5EF4-FFF2-40B4-BE49-F238E27FC236}">
                    <a16:creationId xmlns:a16="http://schemas.microsoft.com/office/drawing/2014/main" id="{3CADCF6C-95EA-4C23-9A65-CD14535FDDB3}"/>
                  </a:ext>
                </a:extLst>
              </p:cNvPr>
              <p:cNvSpPr/>
              <p:nvPr/>
            </p:nvSpPr>
            <p:spPr>
              <a:xfrm>
                <a:off x="0" y="0"/>
                <a:ext cx="2750039" cy="239777"/>
              </a:xfrm>
              <a:custGeom>
                <a:avLst/>
                <a:gdLst/>
                <a:ahLst/>
                <a:cxnLst/>
                <a:rect l="l" t="t" r="r" b="b"/>
                <a:pathLst>
                  <a:path w="2750039" h="239777">
                    <a:moveTo>
                      <a:pt x="0" y="0"/>
                    </a:moveTo>
                    <a:lnTo>
                      <a:pt x="2750039" y="0"/>
                    </a:lnTo>
                    <a:lnTo>
                      <a:pt x="2750039" y="239777"/>
                    </a:lnTo>
                    <a:lnTo>
                      <a:pt x="0" y="239777"/>
                    </a:lnTo>
                    <a:close/>
                  </a:path>
                </a:pathLst>
              </a:custGeom>
              <a:solidFill>
                <a:srgbClr val="619D58"/>
              </a:solidFill>
            </p:spPr>
          </p:sp>
        </p:grpSp>
        <p:grpSp>
          <p:nvGrpSpPr>
            <p:cNvPr id="16" name="Group 19">
              <a:extLst>
                <a:ext uri="{FF2B5EF4-FFF2-40B4-BE49-F238E27FC236}">
                  <a16:creationId xmlns:a16="http://schemas.microsoft.com/office/drawing/2014/main" id="{2E64225D-1648-4844-A455-2AE7FB3B48AB}"/>
                </a:ext>
              </a:extLst>
            </p:cNvPr>
            <p:cNvGrpSpPr/>
            <p:nvPr/>
          </p:nvGrpSpPr>
          <p:grpSpPr>
            <a:xfrm>
              <a:off x="9974097" y="6713523"/>
              <a:ext cx="1434315" cy="125058"/>
              <a:chOff x="0" y="0"/>
              <a:chExt cx="2750039" cy="239777"/>
            </a:xfrm>
          </p:grpSpPr>
          <p:sp>
            <p:nvSpPr>
              <p:cNvPr id="35" name="Freeform 20">
                <a:extLst>
                  <a:ext uri="{FF2B5EF4-FFF2-40B4-BE49-F238E27FC236}">
                    <a16:creationId xmlns:a16="http://schemas.microsoft.com/office/drawing/2014/main" id="{64C73EEA-5D4A-40C3-92F6-8997CE5AA4CD}"/>
                  </a:ext>
                </a:extLst>
              </p:cNvPr>
              <p:cNvSpPr/>
              <p:nvPr/>
            </p:nvSpPr>
            <p:spPr>
              <a:xfrm>
                <a:off x="0" y="0"/>
                <a:ext cx="2750039" cy="239777"/>
              </a:xfrm>
              <a:custGeom>
                <a:avLst/>
                <a:gdLst/>
                <a:ahLst/>
                <a:cxnLst/>
                <a:rect l="l" t="t" r="r" b="b"/>
                <a:pathLst>
                  <a:path w="2750039" h="239777">
                    <a:moveTo>
                      <a:pt x="0" y="0"/>
                    </a:moveTo>
                    <a:lnTo>
                      <a:pt x="2750039" y="0"/>
                    </a:lnTo>
                    <a:lnTo>
                      <a:pt x="2750039" y="239777"/>
                    </a:lnTo>
                    <a:lnTo>
                      <a:pt x="0" y="239777"/>
                    </a:lnTo>
                    <a:close/>
                  </a:path>
                </a:pathLst>
              </a:custGeom>
              <a:solidFill>
                <a:srgbClr val="619D58"/>
              </a:solidFill>
            </p:spPr>
          </p:sp>
        </p:grpSp>
        <p:grpSp>
          <p:nvGrpSpPr>
            <p:cNvPr id="17" name="Group 21">
              <a:extLst>
                <a:ext uri="{FF2B5EF4-FFF2-40B4-BE49-F238E27FC236}">
                  <a16:creationId xmlns:a16="http://schemas.microsoft.com/office/drawing/2014/main" id="{CB3B1CDA-8363-4630-AC32-6171F7AD0AF7}"/>
                </a:ext>
              </a:extLst>
            </p:cNvPr>
            <p:cNvGrpSpPr/>
            <p:nvPr/>
          </p:nvGrpSpPr>
          <p:grpSpPr>
            <a:xfrm>
              <a:off x="9974097" y="6924306"/>
              <a:ext cx="1434315" cy="125058"/>
              <a:chOff x="0" y="0"/>
              <a:chExt cx="2750039" cy="239777"/>
            </a:xfrm>
          </p:grpSpPr>
          <p:sp>
            <p:nvSpPr>
              <p:cNvPr id="34" name="Freeform 22">
                <a:extLst>
                  <a:ext uri="{FF2B5EF4-FFF2-40B4-BE49-F238E27FC236}">
                    <a16:creationId xmlns:a16="http://schemas.microsoft.com/office/drawing/2014/main" id="{24F91C39-34AF-4E8E-98C4-F4B5582CF5FB}"/>
                  </a:ext>
                </a:extLst>
              </p:cNvPr>
              <p:cNvSpPr/>
              <p:nvPr/>
            </p:nvSpPr>
            <p:spPr>
              <a:xfrm>
                <a:off x="0" y="0"/>
                <a:ext cx="2750039" cy="239777"/>
              </a:xfrm>
              <a:custGeom>
                <a:avLst/>
                <a:gdLst/>
                <a:ahLst/>
                <a:cxnLst/>
                <a:rect l="l" t="t" r="r" b="b"/>
                <a:pathLst>
                  <a:path w="2750039" h="239777">
                    <a:moveTo>
                      <a:pt x="0" y="0"/>
                    </a:moveTo>
                    <a:lnTo>
                      <a:pt x="2750039" y="0"/>
                    </a:lnTo>
                    <a:lnTo>
                      <a:pt x="2750039" y="239777"/>
                    </a:lnTo>
                    <a:lnTo>
                      <a:pt x="0" y="239777"/>
                    </a:lnTo>
                    <a:close/>
                  </a:path>
                </a:pathLst>
              </a:custGeom>
              <a:solidFill>
                <a:srgbClr val="619D58"/>
              </a:solidFill>
            </p:spPr>
          </p:sp>
        </p:grpSp>
        <p:grpSp>
          <p:nvGrpSpPr>
            <p:cNvPr id="18" name="Group 23">
              <a:extLst>
                <a:ext uri="{FF2B5EF4-FFF2-40B4-BE49-F238E27FC236}">
                  <a16:creationId xmlns:a16="http://schemas.microsoft.com/office/drawing/2014/main" id="{240AEBFA-838F-4D9A-B5F1-D1011F6C8182}"/>
                </a:ext>
              </a:extLst>
            </p:cNvPr>
            <p:cNvGrpSpPr/>
            <p:nvPr/>
          </p:nvGrpSpPr>
          <p:grpSpPr>
            <a:xfrm>
              <a:off x="9974097" y="7136903"/>
              <a:ext cx="1434315" cy="125058"/>
              <a:chOff x="0" y="0"/>
              <a:chExt cx="2750039" cy="239777"/>
            </a:xfrm>
          </p:grpSpPr>
          <p:sp>
            <p:nvSpPr>
              <p:cNvPr id="33" name="Freeform 24">
                <a:extLst>
                  <a:ext uri="{FF2B5EF4-FFF2-40B4-BE49-F238E27FC236}">
                    <a16:creationId xmlns:a16="http://schemas.microsoft.com/office/drawing/2014/main" id="{653981CA-8D5E-46F5-899E-50447B9C412D}"/>
                  </a:ext>
                </a:extLst>
              </p:cNvPr>
              <p:cNvSpPr/>
              <p:nvPr/>
            </p:nvSpPr>
            <p:spPr>
              <a:xfrm>
                <a:off x="0" y="0"/>
                <a:ext cx="2750039" cy="239777"/>
              </a:xfrm>
              <a:custGeom>
                <a:avLst/>
                <a:gdLst/>
                <a:ahLst/>
                <a:cxnLst/>
                <a:rect l="l" t="t" r="r" b="b"/>
                <a:pathLst>
                  <a:path w="2750039" h="239777">
                    <a:moveTo>
                      <a:pt x="0" y="0"/>
                    </a:moveTo>
                    <a:lnTo>
                      <a:pt x="2750039" y="0"/>
                    </a:lnTo>
                    <a:lnTo>
                      <a:pt x="2750039" y="239777"/>
                    </a:lnTo>
                    <a:lnTo>
                      <a:pt x="0" y="239777"/>
                    </a:lnTo>
                    <a:close/>
                  </a:path>
                </a:pathLst>
              </a:custGeom>
              <a:solidFill>
                <a:srgbClr val="619D58"/>
              </a:solidFill>
            </p:spPr>
          </p:sp>
        </p:grpSp>
        <p:pic>
          <p:nvPicPr>
            <p:cNvPr id="19" name="Picture 25">
              <a:extLst>
                <a:ext uri="{FF2B5EF4-FFF2-40B4-BE49-F238E27FC236}">
                  <a16:creationId xmlns:a16="http://schemas.microsoft.com/office/drawing/2014/main" id="{BAF98ECA-5C17-4DFE-9003-CA8B4B009E31}"/>
                </a:ext>
              </a:extLst>
            </p:cNvPr>
            <p:cNvPicPr>
              <a:picLocks noChangeAspect="1"/>
            </p:cNvPicPr>
            <p:nvPr/>
          </p:nvPicPr>
          <p:blipFill>
            <a:blip r:embed="rId4"/>
            <a:srcRect/>
            <a:stretch>
              <a:fillRect/>
            </a:stretch>
          </p:blipFill>
          <p:spPr>
            <a:xfrm rot="-2081309">
              <a:off x="11812488" y="6812262"/>
              <a:ext cx="785472" cy="649281"/>
            </a:xfrm>
            <a:prstGeom prst="rect">
              <a:avLst/>
            </a:prstGeom>
          </p:spPr>
        </p:pic>
        <p:sp>
          <p:nvSpPr>
            <p:cNvPr id="20" name="TextBox 26">
              <a:extLst>
                <a:ext uri="{FF2B5EF4-FFF2-40B4-BE49-F238E27FC236}">
                  <a16:creationId xmlns:a16="http://schemas.microsoft.com/office/drawing/2014/main" id="{6328F2AC-E0E6-4676-896B-C101EB024E68}"/>
                </a:ext>
              </a:extLst>
            </p:cNvPr>
            <p:cNvSpPr txBox="1"/>
            <p:nvPr/>
          </p:nvSpPr>
          <p:spPr>
            <a:xfrm>
              <a:off x="9960072" y="6098204"/>
              <a:ext cx="2653623" cy="308150"/>
            </a:xfrm>
            <a:prstGeom prst="rect">
              <a:avLst/>
            </a:prstGeom>
          </p:spPr>
          <p:txBody>
            <a:bodyPr lIns="0" tIns="0" rIns="0" bIns="0" rtlCol="0" anchor="t">
              <a:spAutoFit/>
            </a:bodyPr>
            <a:lstStyle/>
            <a:p>
              <a:pPr>
                <a:lnSpc>
                  <a:spcPts val="2310"/>
                </a:lnSpc>
              </a:pPr>
              <a:r>
                <a:rPr lang="en-US" sz="2099">
                  <a:solidFill>
                    <a:srgbClr val="FFFFFF"/>
                  </a:solidFill>
                  <a:latin typeface="HK Grotesk Bold"/>
                </a:rPr>
                <a:t>Event Queue</a:t>
              </a:r>
            </a:p>
          </p:txBody>
        </p:sp>
        <p:pic>
          <p:nvPicPr>
            <p:cNvPr id="21" name="Picture 27">
              <a:extLst>
                <a:ext uri="{FF2B5EF4-FFF2-40B4-BE49-F238E27FC236}">
                  <a16:creationId xmlns:a16="http://schemas.microsoft.com/office/drawing/2014/main" id="{2B14C55A-42F8-4F39-B1B9-DCE1149C5CC9}"/>
                </a:ext>
              </a:extLst>
            </p:cNvPr>
            <p:cNvPicPr>
              <a:picLocks noChangeAspect="1"/>
            </p:cNvPicPr>
            <p:nvPr/>
          </p:nvPicPr>
          <p:blipFill>
            <a:blip r:embed="rId4"/>
            <a:srcRect/>
            <a:stretch>
              <a:fillRect/>
            </a:stretch>
          </p:blipFill>
          <p:spPr>
            <a:xfrm rot="9151102">
              <a:off x="11798496" y="5953754"/>
              <a:ext cx="751720" cy="621382"/>
            </a:xfrm>
            <a:prstGeom prst="rect">
              <a:avLst/>
            </a:prstGeom>
          </p:spPr>
        </p:pic>
        <p:sp>
          <p:nvSpPr>
            <p:cNvPr id="22" name="TextBox 28">
              <a:extLst>
                <a:ext uri="{FF2B5EF4-FFF2-40B4-BE49-F238E27FC236}">
                  <a16:creationId xmlns:a16="http://schemas.microsoft.com/office/drawing/2014/main" id="{A4E06EE9-1DD2-450F-AE5F-5EBAA2444B08}"/>
                </a:ext>
              </a:extLst>
            </p:cNvPr>
            <p:cNvSpPr txBox="1"/>
            <p:nvPr/>
          </p:nvSpPr>
          <p:spPr>
            <a:xfrm>
              <a:off x="11565995" y="6530431"/>
              <a:ext cx="2653623" cy="308150"/>
            </a:xfrm>
            <a:prstGeom prst="rect">
              <a:avLst/>
            </a:prstGeom>
          </p:spPr>
          <p:txBody>
            <a:bodyPr lIns="0" tIns="0" rIns="0" bIns="0" rtlCol="0" anchor="t">
              <a:spAutoFit/>
            </a:bodyPr>
            <a:lstStyle/>
            <a:p>
              <a:pPr>
                <a:lnSpc>
                  <a:spcPts val="2310"/>
                </a:lnSpc>
              </a:pPr>
              <a:r>
                <a:rPr lang="en-US" sz="2099">
                  <a:solidFill>
                    <a:srgbClr val="FFFFFF"/>
                  </a:solidFill>
                  <a:latin typeface="HK Grotesk Bold"/>
                </a:rPr>
                <a:t>Event loop</a:t>
              </a:r>
            </a:p>
          </p:txBody>
        </p:sp>
        <p:grpSp>
          <p:nvGrpSpPr>
            <p:cNvPr id="23" name="Group 29">
              <a:extLst>
                <a:ext uri="{FF2B5EF4-FFF2-40B4-BE49-F238E27FC236}">
                  <a16:creationId xmlns:a16="http://schemas.microsoft.com/office/drawing/2014/main" id="{A0F10B7A-63F7-452D-9FC5-B536E7E0179A}"/>
                </a:ext>
              </a:extLst>
            </p:cNvPr>
            <p:cNvGrpSpPr/>
            <p:nvPr/>
          </p:nvGrpSpPr>
          <p:grpSpPr>
            <a:xfrm>
              <a:off x="13351358" y="6526788"/>
              <a:ext cx="1434315" cy="125058"/>
              <a:chOff x="0" y="0"/>
              <a:chExt cx="2750039" cy="239777"/>
            </a:xfrm>
          </p:grpSpPr>
          <p:sp>
            <p:nvSpPr>
              <p:cNvPr id="32" name="Freeform 30">
                <a:extLst>
                  <a:ext uri="{FF2B5EF4-FFF2-40B4-BE49-F238E27FC236}">
                    <a16:creationId xmlns:a16="http://schemas.microsoft.com/office/drawing/2014/main" id="{63A67E28-878A-46AE-9F40-338555682EA3}"/>
                  </a:ext>
                </a:extLst>
              </p:cNvPr>
              <p:cNvSpPr/>
              <p:nvPr/>
            </p:nvSpPr>
            <p:spPr>
              <a:xfrm>
                <a:off x="0" y="0"/>
                <a:ext cx="2750039" cy="239777"/>
              </a:xfrm>
              <a:custGeom>
                <a:avLst/>
                <a:gdLst/>
                <a:ahLst/>
                <a:cxnLst/>
                <a:rect l="l" t="t" r="r" b="b"/>
                <a:pathLst>
                  <a:path w="2750039" h="239777">
                    <a:moveTo>
                      <a:pt x="0" y="0"/>
                    </a:moveTo>
                    <a:lnTo>
                      <a:pt x="2750039" y="0"/>
                    </a:lnTo>
                    <a:lnTo>
                      <a:pt x="2750039" y="239777"/>
                    </a:lnTo>
                    <a:lnTo>
                      <a:pt x="0" y="239777"/>
                    </a:lnTo>
                    <a:close/>
                  </a:path>
                </a:pathLst>
              </a:custGeom>
              <a:solidFill>
                <a:srgbClr val="FFDE59"/>
              </a:solidFill>
            </p:spPr>
          </p:sp>
        </p:grpSp>
        <p:grpSp>
          <p:nvGrpSpPr>
            <p:cNvPr id="24" name="Group 31">
              <a:extLst>
                <a:ext uri="{FF2B5EF4-FFF2-40B4-BE49-F238E27FC236}">
                  <a16:creationId xmlns:a16="http://schemas.microsoft.com/office/drawing/2014/main" id="{5DCAFFE8-AF1D-46D2-A1A7-CEF90928172C}"/>
                </a:ext>
              </a:extLst>
            </p:cNvPr>
            <p:cNvGrpSpPr/>
            <p:nvPr/>
          </p:nvGrpSpPr>
          <p:grpSpPr>
            <a:xfrm>
              <a:off x="13351358" y="6737649"/>
              <a:ext cx="1434315" cy="125058"/>
              <a:chOff x="0" y="0"/>
              <a:chExt cx="2750039" cy="239777"/>
            </a:xfrm>
          </p:grpSpPr>
          <p:sp>
            <p:nvSpPr>
              <p:cNvPr id="31" name="Freeform 32">
                <a:extLst>
                  <a:ext uri="{FF2B5EF4-FFF2-40B4-BE49-F238E27FC236}">
                    <a16:creationId xmlns:a16="http://schemas.microsoft.com/office/drawing/2014/main" id="{81AC82AD-2938-44BD-8F0C-71545046D7E4}"/>
                  </a:ext>
                </a:extLst>
              </p:cNvPr>
              <p:cNvSpPr/>
              <p:nvPr/>
            </p:nvSpPr>
            <p:spPr>
              <a:xfrm>
                <a:off x="0" y="0"/>
                <a:ext cx="2750039" cy="239777"/>
              </a:xfrm>
              <a:custGeom>
                <a:avLst/>
                <a:gdLst/>
                <a:ahLst/>
                <a:cxnLst/>
                <a:rect l="l" t="t" r="r" b="b"/>
                <a:pathLst>
                  <a:path w="2750039" h="239777">
                    <a:moveTo>
                      <a:pt x="0" y="0"/>
                    </a:moveTo>
                    <a:lnTo>
                      <a:pt x="2750039" y="0"/>
                    </a:lnTo>
                    <a:lnTo>
                      <a:pt x="2750039" y="239777"/>
                    </a:lnTo>
                    <a:lnTo>
                      <a:pt x="0" y="239777"/>
                    </a:lnTo>
                    <a:close/>
                  </a:path>
                </a:pathLst>
              </a:custGeom>
              <a:solidFill>
                <a:srgbClr val="FFDE59"/>
              </a:solidFill>
            </p:spPr>
          </p:sp>
        </p:grpSp>
        <p:grpSp>
          <p:nvGrpSpPr>
            <p:cNvPr id="25" name="Group 33">
              <a:extLst>
                <a:ext uri="{FF2B5EF4-FFF2-40B4-BE49-F238E27FC236}">
                  <a16:creationId xmlns:a16="http://schemas.microsoft.com/office/drawing/2014/main" id="{52D92BFA-7746-4130-AD70-166B2004DBB5}"/>
                </a:ext>
              </a:extLst>
            </p:cNvPr>
            <p:cNvGrpSpPr/>
            <p:nvPr/>
          </p:nvGrpSpPr>
          <p:grpSpPr>
            <a:xfrm>
              <a:off x="13351358" y="6930265"/>
              <a:ext cx="1434315" cy="125058"/>
              <a:chOff x="0" y="0"/>
              <a:chExt cx="2750039" cy="239777"/>
            </a:xfrm>
          </p:grpSpPr>
          <p:sp>
            <p:nvSpPr>
              <p:cNvPr id="30" name="Freeform 34">
                <a:extLst>
                  <a:ext uri="{FF2B5EF4-FFF2-40B4-BE49-F238E27FC236}">
                    <a16:creationId xmlns:a16="http://schemas.microsoft.com/office/drawing/2014/main" id="{056D3D0B-88CA-467B-B653-D26AEFA6A4A8}"/>
                  </a:ext>
                </a:extLst>
              </p:cNvPr>
              <p:cNvSpPr/>
              <p:nvPr/>
            </p:nvSpPr>
            <p:spPr>
              <a:xfrm>
                <a:off x="0" y="0"/>
                <a:ext cx="2750039" cy="239777"/>
              </a:xfrm>
              <a:custGeom>
                <a:avLst/>
                <a:gdLst/>
                <a:ahLst/>
                <a:cxnLst/>
                <a:rect l="l" t="t" r="r" b="b"/>
                <a:pathLst>
                  <a:path w="2750039" h="239777">
                    <a:moveTo>
                      <a:pt x="0" y="0"/>
                    </a:moveTo>
                    <a:lnTo>
                      <a:pt x="2750039" y="0"/>
                    </a:lnTo>
                    <a:lnTo>
                      <a:pt x="2750039" y="239777"/>
                    </a:lnTo>
                    <a:lnTo>
                      <a:pt x="0" y="239777"/>
                    </a:lnTo>
                    <a:close/>
                  </a:path>
                </a:pathLst>
              </a:custGeom>
              <a:solidFill>
                <a:srgbClr val="FFDE59"/>
              </a:solidFill>
            </p:spPr>
          </p:sp>
        </p:grpSp>
        <p:sp>
          <p:nvSpPr>
            <p:cNvPr id="26" name="TextBox 37">
              <a:extLst>
                <a:ext uri="{FF2B5EF4-FFF2-40B4-BE49-F238E27FC236}">
                  <a16:creationId xmlns:a16="http://schemas.microsoft.com/office/drawing/2014/main" id="{A333BC1B-755C-4AF1-A557-2DAD85316096}"/>
                </a:ext>
              </a:extLst>
            </p:cNvPr>
            <p:cNvSpPr txBox="1"/>
            <p:nvPr/>
          </p:nvSpPr>
          <p:spPr>
            <a:xfrm>
              <a:off x="9647818" y="2760954"/>
              <a:ext cx="3832054" cy="501296"/>
            </a:xfrm>
            <a:prstGeom prst="rect">
              <a:avLst/>
            </a:prstGeom>
          </p:spPr>
          <p:txBody>
            <a:bodyPr lIns="0" tIns="0" rIns="0" bIns="0" rtlCol="0" anchor="t">
              <a:spAutoFit/>
            </a:bodyPr>
            <a:lstStyle/>
            <a:p>
              <a:pPr>
                <a:lnSpc>
                  <a:spcPts val="3885"/>
                </a:lnSpc>
              </a:pPr>
              <a:r>
                <a:rPr lang="en-US" sz="3532">
                  <a:solidFill>
                    <a:srgbClr val="FFFFFF"/>
                  </a:solidFill>
                  <a:latin typeface="HK Grotesk Bold"/>
                </a:rPr>
                <a:t>JavaScript Engine</a:t>
              </a:r>
            </a:p>
          </p:txBody>
        </p:sp>
        <p:sp>
          <p:nvSpPr>
            <p:cNvPr id="27" name="TextBox 39">
              <a:extLst>
                <a:ext uri="{FF2B5EF4-FFF2-40B4-BE49-F238E27FC236}">
                  <a16:creationId xmlns:a16="http://schemas.microsoft.com/office/drawing/2014/main" id="{79E5CA37-34F8-4718-9846-A7B348B9ACF1}"/>
                </a:ext>
              </a:extLst>
            </p:cNvPr>
            <p:cNvSpPr txBox="1"/>
            <p:nvPr/>
          </p:nvSpPr>
          <p:spPr>
            <a:xfrm>
              <a:off x="9843622" y="4375620"/>
              <a:ext cx="3358180" cy="501296"/>
            </a:xfrm>
            <a:prstGeom prst="rect">
              <a:avLst/>
            </a:prstGeom>
          </p:spPr>
          <p:txBody>
            <a:bodyPr lIns="0" tIns="0" rIns="0" bIns="0" rtlCol="0" anchor="t">
              <a:spAutoFit/>
            </a:bodyPr>
            <a:lstStyle/>
            <a:p>
              <a:pPr>
                <a:lnSpc>
                  <a:spcPts val="3885"/>
                </a:lnSpc>
              </a:pPr>
              <a:r>
                <a:rPr lang="en-US" sz="3532" dirty="0">
                  <a:solidFill>
                    <a:srgbClr val="FFFFFF"/>
                  </a:solidFill>
                  <a:latin typeface="HK Grotesk Bold"/>
                </a:rPr>
                <a:t>Node JS Binding</a:t>
              </a:r>
            </a:p>
          </p:txBody>
        </p:sp>
        <p:sp>
          <p:nvSpPr>
            <p:cNvPr id="28" name="TextBox 40">
              <a:extLst>
                <a:ext uri="{FF2B5EF4-FFF2-40B4-BE49-F238E27FC236}">
                  <a16:creationId xmlns:a16="http://schemas.microsoft.com/office/drawing/2014/main" id="{84A537BE-31FD-4FEA-82C3-6B18C7DA4F81}"/>
                </a:ext>
              </a:extLst>
            </p:cNvPr>
            <p:cNvSpPr txBox="1"/>
            <p:nvPr/>
          </p:nvSpPr>
          <p:spPr>
            <a:xfrm>
              <a:off x="13124717" y="6104163"/>
              <a:ext cx="2418401" cy="308150"/>
            </a:xfrm>
            <a:prstGeom prst="rect">
              <a:avLst/>
            </a:prstGeom>
          </p:spPr>
          <p:txBody>
            <a:bodyPr lIns="0" tIns="0" rIns="0" bIns="0" rtlCol="0" anchor="t">
              <a:spAutoFit/>
            </a:bodyPr>
            <a:lstStyle/>
            <a:p>
              <a:pPr>
                <a:lnSpc>
                  <a:spcPts val="2310"/>
                </a:lnSpc>
              </a:pPr>
              <a:r>
                <a:rPr lang="en-US" sz="2099">
                  <a:solidFill>
                    <a:srgbClr val="FFFFFF"/>
                  </a:solidFill>
                  <a:latin typeface="HK Grotesk Bold"/>
                </a:rPr>
                <a:t>Blocking Operation</a:t>
              </a:r>
            </a:p>
          </p:txBody>
        </p:sp>
        <p:sp>
          <p:nvSpPr>
            <p:cNvPr id="29" name="TextBox 41">
              <a:extLst>
                <a:ext uri="{FF2B5EF4-FFF2-40B4-BE49-F238E27FC236}">
                  <a16:creationId xmlns:a16="http://schemas.microsoft.com/office/drawing/2014/main" id="{947959D3-76EF-4E94-AD77-194422031670}"/>
                </a:ext>
              </a:extLst>
            </p:cNvPr>
            <p:cNvSpPr txBox="1"/>
            <p:nvPr/>
          </p:nvSpPr>
          <p:spPr>
            <a:xfrm>
              <a:off x="11172583" y="7733699"/>
              <a:ext cx="4788622" cy="986303"/>
            </a:xfrm>
            <a:prstGeom prst="rect">
              <a:avLst/>
            </a:prstGeom>
          </p:spPr>
          <p:txBody>
            <a:bodyPr lIns="0" tIns="0" rIns="0" bIns="0" rtlCol="0" anchor="t">
              <a:spAutoFit/>
            </a:bodyPr>
            <a:lstStyle/>
            <a:p>
              <a:pPr>
                <a:lnSpc>
                  <a:spcPts val="3885"/>
                </a:lnSpc>
              </a:pPr>
              <a:r>
                <a:rPr lang="en-US" sz="3532">
                  <a:solidFill>
                    <a:srgbClr val="FFFFFF"/>
                  </a:solidFill>
                  <a:latin typeface="HK Grotesk Bold"/>
                </a:rPr>
                <a:t>Achieve Asynchronous Communication</a:t>
              </a:r>
            </a:p>
          </p:txBody>
        </p:sp>
      </p:gr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011420" y="4091318"/>
            <a:ext cx="9247880" cy="5905240"/>
          </a:xfrm>
          <a:prstGeom prst="rect">
            <a:avLst/>
          </a:prstGeom>
        </p:spPr>
        <p:txBody>
          <a:bodyPr lIns="0" tIns="0" rIns="0" bIns="0" rtlCol="0" anchor="t">
            <a:spAutoFit/>
          </a:bodyPr>
          <a:lstStyle/>
          <a:p>
            <a:pPr marL="561340" lvl="1" indent="-280670">
              <a:lnSpc>
                <a:spcPts val="4759"/>
              </a:lnSpc>
              <a:buFont typeface="Arial"/>
              <a:buChar char="•"/>
            </a:pPr>
            <a:r>
              <a:rPr lang="en-US" sz="3400">
                <a:solidFill>
                  <a:srgbClr val="FFFFFF"/>
                </a:solidFill>
                <a:latin typeface="Open Sans Light"/>
              </a:rPr>
              <a:t>Single threaded and event driven</a:t>
            </a:r>
          </a:p>
          <a:p>
            <a:pPr>
              <a:lnSpc>
                <a:spcPts val="4759"/>
              </a:lnSpc>
            </a:pPr>
            <a:endParaRPr lang="en-US" sz="3400">
              <a:solidFill>
                <a:srgbClr val="FFFFFF"/>
              </a:solidFill>
              <a:latin typeface="Open Sans Light"/>
            </a:endParaRPr>
          </a:p>
          <a:p>
            <a:pPr marL="561340" lvl="1" indent="-280670">
              <a:lnSpc>
                <a:spcPts val="4759"/>
              </a:lnSpc>
              <a:buFont typeface="Arial"/>
              <a:buChar char="•"/>
            </a:pPr>
            <a:r>
              <a:rPr lang="en-US" sz="3400">
                <a:solidFill>
                  <a:srgbClr val="FFFFFF"/>
                </a:solidFill>
                <a:latin typeface="Open Sans Light"/>
              </a:rPr>
              <a:t>Efficient concurrency management of requests</a:t>
            </a:r>
          </a:p>
          <a:p>
            <a:pPr>
              <a:lnSpc>
                <a:spcPts val="4759"/>
              </a:lnSpc>
            </a:pPr>
            <a:endParaRPr lang="en-US" sz="3400">
              <a:solidFill>
                <a:srgbClr val="FFFFFF"/>
              </a:solidFill>
              <a:latin typeface="Open Sans Light"/>
            </a:endParaRPr>
          </a:p>
          <a:p>
            <a:pPr marL="561340" lvl="1" indent="-280670">
              <a:lnSpc>
                <a:spcPts val="4759"/>
              </a:lnSpc>
              <a:buFont typeface="Arial"/>
              <a:buChar char="•"/>
            </a:pPr>
            <a:r>
              <a:rPr lang="en-US" sz="3400">
                <a:solidFill>
                  <a:srgbClr val="FFFFFF"/>
                </a:solidFill>
                <a:latin typeface="Open Sans Light"/>
              </a:rPr>
              <a:t>Event loops to simulate non-blocking events eliminating use of threads</a:t>
            </a:r>
          </a:p>
          <a:p>
            <a:pPr>
              <a:lnSpc>
                <a:spcPts val="4648"/>
              </a:lnSpc>
            </a:pPr>
            <a:endParaRPr lang="en-US" sz="3400">
              <a:solidFill>
                <a:srgbClr val="FFFFFF"/>
              </a:solidFill>
              <a:latin typeface="Open Sans Light"/>
            </a:endParaRPr>
          </a:p>
          <a:p>
            <a:pPr>
              <a:lnSpc>
                <a:spcPts val="4648"/>
              </a:lnSpc>
            </a:pPr>
            <a:endParaRPr lang="en-US" sz="3400">
              <a:solidFill>
                <a:srgbClr val="FFFFFF"/>
              </a:solidFill>
              <a:latin typeface="Open Sans Light"/>
            </a:endParaRPr>
          </a:p>
          <a:p>
            <a:pPr>
              <a:lnSpc>
                <a:spcPts val="4648"/>
              </a:lnSpc>
              <a:spcBef>
                <a:spcPct val="0"/>
              </a:spcBef>
            </a:pPr>
            <a:endParaRPr lang="en-US" sz="3400">
              <a:solidFill>
                <a:srgbClr val="FFFFFF"/>
              </a:solidFill>
              <a:latin typeface="Open Sans Light"/>
            </a:endParaRPr>
          </a:p>
        </p:txBody>
      </p:sp>
      <p:pic>
        <p:nvPicPr>
          <p:cNvPr id="3" name="Picture 3"/>
          <p:cNvPicPr>
            <a:picLocks noChangeAspect="1"/>
          </p:cNvPicPr>
          <p:nvPr/>
        </p:nvPicPr>
        <p:blipFill>
          <a:blip r:embed="rId3"/>
          <a:srcRect/>
          <a:stretch>
            <a:fillRect/>
          </a:stretch>
        </p:blipFill>
        <p:spPr>
          <a:xfrm>
            <a:off x="1028700" y="3526050"/>
            <a:ext cx="5779035" cy="3583002"/>
          </a:xfrm>
          <a:prstGeom prst="rect">
            <a:avLst/>
          </a:prstGeom>
        </p:spPr>
      </p:pic>
      <p:sp>
        <p:nvSpPr>
          <p:cNvPr id="4" name="TextBox 4"/>
          <p:cNvSpPr txBox="1"/>
          <p:nvPr/>
        </p:nvSpPr>
        <p:spPr>
          <a:xfrm>
            <a:off x="626430" y="608567"/>
            <a:ext cx="17035139"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FRAMEWORK IMPLEMENTATION</a:t>
            </a:r>
          </a:p>
        </p:txBody>
      </p:sp>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19</a:t>
            </a:r>
          </a:p>
        </p:txBody>
      </p:sp>
      <p:sp>
        <p:nvSpPr>
          <p:cNvPr id="6" name="TextBox 6"/>
          <p:cNvSpPr txBox="1"/>
          <p:nvPr/>
        </p:nvSpPr>
        <p:spPr>
          <a:xfrm>
            <a:off x="8011420" y="2784163"/>
            <a:ext cx="8163514"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Node Asynchronous Model</a:t>
            </a:r>
          </a:p>
        </p:txBody>
      </p:sp>
      <p:sp>
        <p:nvSpPr>
          <p:cNvPr id="8" name="Rectangle 7">
            <a:extLst>
              <a:ext uri="{FF2B5EF4-FFF2-40B4-BE49-F238E27FC236}">
                <a16:creationId xmlns:a16="http://schemas.microsoft.com/office/drawing/2014/main" id="{EB15B56F-B9AC-4260-9BC1-9C4BBECA8671}"/>
              </a:ext>
            </a:extLst>
          </p:cNvPr>
          <p:cNvSpPr/>
          <p:nvPr/>
        </p:nvSpPr>
        <p:spPr>
          <a:xfrm>
            <a:off x="914400" y="7277100"/>
            <a:ext cx="3124200" cy="523220"/>
          </a:xfrm>
          <a:prstGeom prst="rect">
            <a:avLst/>
          </a:prstGeom>
        </p:spPr>
        <p:txBody>
          <a:bodyPr wrap="square">
            <a:spAutoFit/>
          </a:bodyPr>
          <a:lstStyle/>
          <a:p>
            <a:r>
              <a:rPr lang="en-SG" sz="1400" i="1" dirty="0">
                <a:solidFill>
                  <a:schemeClr val="bg1"/>
                </a:solidFill>
              </a:rPr>
              <a:t>Event Loop adapted from </a:t>
            </a:r>
          </a:p>
          <a:p>
            <a:r>
              <a:rPr lang="en-SG" sz="1400" i="1" dirty="0">
                <a:solidFill>
                  <a:schemeClr val="bg1"/>
                </a:solidFill>
              </a:rPr>
              <a:t>https://webapplog.com/event-loop/</a:t>
            </a: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19175"/>
            <a:ext cx="8840238" cy="1294631"/>
          </a:xfrm>
          <a:prstGeom prst="rect">
            <a:avLst/>
          </a:prstGeom>
        </p:spPr>
        <p:txBody>
          <a:bodyPr lIns="0" tIns="0" rIns="0" bIns="0" rtlCol="0" anchor="t">
            <a:spAutoFit/>
          </a:bodyPr>
          <a:lstStyle/>
          <a:p>
            <a:pPr>
              <a:lnSpc>
                <a:spcPts val="10200"/>
              </a:lnSpc>
            </a:pPr>
            <a:r>
              <a:rPr lang="en-US" sz="8500">
                <a:solidFill>
                  <a:srgbClr val="191824"/>
                </a:solidFill>
                <a:latin typeface="HK Grotesk Bold"/>
              </a:rPr>
              <a:t>OUTLINE</a:t>
            </a:r>
          </a:p>
        </p:txBody>
      </p:sp>
      <p:sp>
        <p:nvSpPr>
          <p:cNvPr id="3" name="TextBox 3"/>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191824"/>
                </a:solidFill>
                <a:latin typeface="HK Grotesk Medium"/>
              </a:rPr>
              <a:t>2</a:t>
            </a:r>
          </a:p>
        </p:txBody>
      </p:sp>
      <p:pic>
        <p:nvPicPr>
          <p:cNvPr id="4" name="Picture 4"/>
          <p:cNvPicPr>
            <a:picLocks noChangeAspect="1"/>
          </p:cNvPicPr>
          <p:nvPr/>
        </p:nvPicPr>
        <p:blipFill>
          <a:blip r:embed="rId3"/>
          <a:srcRect/>
          <a:stretch>
            <a:fillRect/>
          </a:stretch>
        </p:blipFill>
        <p:spPr>
          <a:xfrm>
            <a:off x="976959" y="2995053"/>
            <a:ext cx="4471860" cy="5393690"/>
          </a:xfrm>
          <a:prstGeom prst="rect">
            <a:avLst/>
          </a:prstGeom>
        </p:spPr>
      </p:pic>
      <p:sp>
        <p:nvSpPr>
          <p:cNvPr id="5" name="TextBox 5"/>
          <p:cNvSpPr txBox="1"/>
          <p:nvPr/>
        </p:nvSpPr>
        <p:spPr>
          <a:xfrm>
            <a:off x="7239001" y="2700525"/>
            <a:ext cx="6705600" cy="5538632"/>
          </a:xfrm>
          <a:prstGeom prst="rect">
            <a:avLst/>
          </a:prstGeom>
        </p:spPr>
        <p:txBody>
          <a:bodyPr wrap="square" lIns="0" tIns="0" rIns="0" bIns="0" rtlCol="0" anchor="t">
            <a:spAutoFit/>
          </a:bodyPr>
          <a:lstStyle/>
          <a:p>
            <a:pPr marL="462281" lvl="1" indent="-231140">
              <a:lnSpc>
                <a:spcPts val="3360"/>
              </a:lnSpc>
              <a:buFont typeface="Arial"/>
              <a:buChar char="•"/>
            </a:pPr>
            <a:r>
              <a:rPr lang="en-US" sz="2800" dirty="0">
                <a:solidFill>
                  <a:srgbClr val="004AAD"/>
                </a:solidFill>
                <a:latin typeface="HK Grotesk Bold"/>
              </a:rPr>
              <a:t>INTRODUCTION</a:t>
            </a:r>
          </a:p>
          <a:p>
            <a:pPr>
              <a:lnSpc>
                <a:spcPts val="2879"/>
              </a:lnSpc>
            </a:pPr>
            <a:endParaRPr lang="en-US" sz="2800" dirty="0">
              <a:solidFill>
                <a:srgbClr val="004AAD"/>
              </a:solidFill>
              <a:latin typeface="HK Grotesk Bold"/>
            </a:endParaRPr>
          </a:p>
          <a:p>
            <a:pPr marL="462281" lvl="1" indent="-231140">
              <a:lnSpc>
                <a:spcPts val="3360"/>
              </a:lnSpc>
              <a:buFont typeface="Arial"/>
              <a:buChar char="•"/>
            </a:pPr>
            <a:r>
              <a:rPr lang="en-US" sz="2800" dirty="0">
                <a:solidFill>
                  <a:srgbClr val="004AAD"/>
                </a:solidFill>
                <a:latin typeface="HK Grotesk Bold"/>
              </a:rPr>
              <a:t>CHATBOT SERVICES</a:t>
            </a:r>
          </a:p>
          <a:p>
            <a:pPr>
              <a:lnSpc>
                <a:spcPts val="3360"/>
              </a:lnSpc>
            </a:pPr>
            <a:endParaRPr lang="en-US" sz="2800" dirty="0">
              <a:solidFill>
                <a:srgbClr val="004AAD"/>
              </a:solidFill>
              <a:latin typeface="HK Grotesk Bold"/>
            </a:endParaRPr>
          </a:p>
          <a:p>
            <a:pPr marL="462281" lvl="1" indent="-231140">
              <a:lnSpc>
                <a:spcPts val="3360"/>
              </a:lnSpc>
              <a:buFont typeface="Arial"/>
              <a:buChar char="•"/>
            </a:pPr>
            <a:r>
              <a:rPr lang="en-US" sz="2800" dirty="0">
                <a:solidFill>
                  <a:srgbClr val="004AAD"/>
                </a:solidFill>
                <a:latin typeface="HK Grotesk Bold"/>
              </a:rPr>
              <a:t>FRAMEWORK IMPLEMENTATION</a:t>
            </a:r>
          </a:p>
          <a:p>
            <a:pPr>
              <a:lnSpc>
                <a:spcPts val="3360"/>
              </a:lnSpc>
            </a:pPr>
            <a:endParaRPr lang="en-US" sz="2800" dirty="0">
              <a:solidFill>
                <a:srgbClr val="004AAD"/>
              </a:solidFill>
              <a:latin typeface="HK Grotesk Bold"/>
            </a:endParaRPr>
          </a:p>
          <a:p>
            <a:pPr marL="462281" lvl="1" indent="-231140">
              <a:lnSpc>
                <a:spcPts val="3360"/>
              </a:lnSpc>
              <a:buFont typeface="Arial"/>
              <a:buChar char="•"/>
            </a:pPr>
            <a:r>
              <a:rPr lang="en-US" sz="2800" dirty="0">
                <a:solidFill>
                  <a:srgbClr val="004AAD"/>
                </a:solidFill>
                <a:latin typeface="HK Grotesk Bold"/>
              </a:rPr>
              <a:t>DATA PRE-PROCESSING</a:t>
            </a:r>
          </a:p>
          <a:p>
            <a:pPr>
              <a:lnSpc>
                <a:spcPts val="3360"/>
              </a:lnSpc>
            </a:pPr>
            <a:endParaRPr lang="en-US" sz="2800" dirty="0">
              <a:solidFill>
                <a:srgbClr val="004AAD"/>
              </a:solidFill>
              <a:latin typeface="HK Grotesk Bold"/>
            </a:endParaRPr>
          </a:p>
          <a:p>
            <a:pPr marL="462281" lvl="1" indent="-231140">
              <a:lnSpc>
                <a:spcPts val="3360"/>
              </a:lnSpc>
              <a:buFont typeface="Arial"/>
              <a:buChar char="•"/>
            </a:pPr>
            <a:r>
              <a:rPr lang="en-US" sz="2800" dirty="0">
                <a:solidFill>
                  <a:srgbClr val="004AAD"/>
                </a:solidFill>
                <a:latin typeface="HK Grotesk Bold"/>
              </a:rPr>
              <a:t>FEATURES</a:t>
            </a:r>
          </a:p>
          <a:p>
            <a:pPr>
              <a:lnSpc>
                <a:spcPts val="2879"/>
              </a:lnSpc>
            </a:pPr>
            <a:endParaRPr lang="en-US" sz="2800" dirty="0">
              <a:solidFill>
                <a:srgbClr val="004AAD"/>
              </a:solidFill>
              <a:latin typeface="HK Grotesk Bold"/>
            </a:endParaRPr>
          </a:p>
          <a:p>
            <a:pPr marL="462281" lvl="1" indent="-231140">
              <a:lnSpc>
                <a:spcPts val="3360"/>
              </a:lnSpc>
              <a:buFont typeface="Arial"/>
              <a:buChar char="•"/>
            </a:pPr>
            <a:r>
              <a:rPr lang="en-US" sz="2800" dirty="0">
                <a:solidFill>
                  <a:srgbClr val="004AAD"/>
                </a:solidFill>
                <a:latin typeface="HK Grotesk Bold"/>
              </a:rPr>
              <a:t>CONTRIBUTIONS</a:t>
            </a:r>
          </a:p>
          <a:p>
            <a:pPr>
              <a:lnSpc>
                <a:spcPts val="3360"/>
              </a:lnSpc>
            </a:pPr>
            <a:endParaRPr lang="en-US" sz="2800" dirty="0">
              <a:solidFill>
                <a:srgbClr val="004AAD"/>
              </a:solidFill>
              <a:latin typeface="HK Grotesk Bold"/>
            </a:endParaRPr>
          </a:p>
          <a:p>
            <a:pPr marL="462280" lvl="1" indent="-231140">
              <a:lnSpc>
                <a:spcPts val="3360"/>
              </a:lnSpc>
              <a:buFont typeface="Arial"/>
              <a:buChar char="•"/>
            </a:pPr>
            <a:r>
              <a:rPr lang="en-US" sz="2800" dirty="0">
                <a:solidFill>
                  <a:srgbClr val="004AAD"/>
                </a:solidFill>
                <a:latin typeface="HK Grotesk Bold"/>
              </a:rPr>
              <a:t>FUTURE IMPLEMENTATIONS</a:t>
            </a:r>
          </a:p>
        </p:txBody>
      </p:sp>
      <p:grpSp>
        <p:nvGrpSpPr>
          <p:cNvPr id="6" name="Group 6"/>
          <p:cNvGrpSpPr/>
          <p:nvPr/>
        </p:nvGrpSpPr>
        <p:grpSpPr>
          <a:xfrm>
            <a:off x="13858552" y="5824422"/>
            <a:ext cx="4462578" cy="4462578"/>
            <a:chOff x="0" y="0"/>
            <a:chExt cx="5950103" cy="5950103"/>
          </a:xfrm>
        </p:grpSpPr>
        <p:pic>
          <p:nvPicPr>
            <p:cNvPr id="7" name="Picture 7"/>
            <p:cNvPicPr>
              <a:picLocks noChangeAspect="1"/>
            </p:cNvPicPr>
            <p:nvPr/>
          </p:nvPicPr>
          <p:blipFill>
            <a:blip r:embed="rId4"/>
            <a:srcRect/>
            <a:stretch>
              <a:fillRect/>
            </a:stretch>
          </p:blipFill>
          <p:spPr>
            <a:xfrm>
              <a:off x="0" y="0"/>
              <a:ext cx="5950103" cy="5950103"/>
            </a:xfrm>
            <a:prstGeom prst="rect">
              <a:avLst/>
            </a:prstGeom>
          </p:spPr>
        </p:pic>
        <p:pic>
          <p:nvPicPr>
            <p:cNvPr id="8" name="Picture 8"/>
            <p:cNvPicPr>
              <a:picLocks noChangeAspect="1"/>
            </p:cNvPicPr>
            <p:nvPr/>
          </p:nvPicPr>
          <p:blipFill>
            <a:blip r:embed="rId5"/>
            <a:srcRect/>
            <a:stretch>
              <a:fillRect/>
            </a:stretch>
          </p:blipFill>
          <p:spPr>
            <a:xfrm rot="-10800000">
              <a:off x="0" y="463703"/>
              <a:ext cx="4152839" cy="4549923"/>
            </a:xfrm>
            <a:prstGeom prst="rect">
              <a:avLst/>
            </a:prstGeom>
          </p:spPr>
        </p:pic>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0" end="10"/>
                                            </p:txEl>
                                          </p:spTgt>
                                        </p:tgtEl>
                                        <p:attrNameLst>
                                          <p:attrName>style.visibility</p:attrName>
                                        </p:attrNameLst>
                                      </p:cBhvr>
                                      <p:to>
                                        <p:strVal val="visible"/>
                                      </p:to>
                                    </p:set>
                                    <p:animEffect transition="in" filter="fade">
                                      <p:cBhvr>
                                        <p:cTn id="32" dur="500"/>
                                        <p:tgtEl>
                                          <p:spTgt spid="5">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animEffect transition="in" filter="fade">
                                      <p:cBhvr>
                                        <p:cTn id="37"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011420" y="4091318"/>
            <a:ext cx="9247880" cy="3542711"/>
          </a:xfrm>
          <a:prstGeom prst="rect">
            <a:avLst/>
          </a:prstGeom>
        </p:spPr>
        <p:txBody>
          <a:bodyPr lIns="0" tIns="0" rIns="0" bIns="0" rtlCol="0" anchor="t">
            <a:spAutoFit/>
          </a:bodyPr>
          <a:lstStyle/>
          <a:p>
            <a:pPr marL="561340" lvl="1" indent="-280670">
              <a:lnSpc>
                <a:spcPts val="4759"/>
              </a:lnSpc>
              <a:buFont typeface="Arial"/>
              <a:buChar char="•"/>
            </a:pPr>
            <a:r>
              <a:rPr lang="en-US" sz="3400">
                <a:solidFill>
                  <a:srgbClr val="FFFFFF"/>
                </a:solidFill>
                <a:latin typeface="Open Sans Light"/>
              </a:rPr>
              <a:t>Horizontal Scaling</a:t>
            </a:r>
          </a:p>
          <a:p>
            <a:pPr>
              <a:lnSpc>
                <a:spcPts val="4759"/>
              </a:lnSpc>
            </a:pPr>
            <a:endParaRPr lang="en-US" sz="3400">
              <a:solidFill>
                <a:srgbClr val="FFFFFF"/>
              </a:solidFill>
              <a:latin typeface="Open Sans Light"/>
            </a:endParaRPr>
          </a:p>
          <a:p>
            <a:pPr marL="561340" lvl="1" indent="-280670">
              <a:lnSpc>
                <a:spcPts val="4759"/>
              </a:lnSpc>
              <a:buFont typeface="Arial"/>
              <a:buChar char="•"/>
            </a:pPr>
            <a:r>
              <a:rPr lang="en-US" sz="3400">
                <a:solidFill>
                  <a:srgbClr val="FFFFFF"/>
                </a:solidFill>
                <a:latin typeface="Open Sans Light"/>
              </a:rPr>
              <a:t>Internal load balancing for parallel processing on the same machine</a:t>
            </a:r>
          </a:p>
          <a:p>
            <a:pPr>
              <a:lnSpc>
                <a:spcPts val="4759"/>
              </a:lnSpc>
            </a:pPr>
            <a:endParaRPr lang="en-US" sz="3400">
              <a:solidFill>
                <a:srgbClr val="FFFFFF"/>
              </a:solidFill>
              <a:latin typeface="Open Sans Light"/>
            </a:endParaRPr>
          </a:p>
          <a:p>
            <a:pPr>
              <a:lnSpc>
                <a:spcPts val="4648"/>
              </a:lnSpc>
              <a:spcBef>
                <a:spcPct val="0"/>
              </a:spcBef>
            </a:pPr>
            <a:endParaRPr lang="en-US" sz="3400">
              <a:solidFill>
                <a:srgbClr val="FFFFFF"/>
              </a:solidFill>
              <a:latin typeface="Open Sans Light"/>
            </a:endParaRPr>
          </a:p>
        </p:txBody>
      </p:sp>
      <p:pic>
        <p:nvPicPr>
          <p:cNvPr id="3" name="Picture 3"/>
          <p:cNvPicPr>
            <a:picLocks noChangeAspect="1"/>
          </p:cNvPicPr>
          <p:nvPr/>
        </p:nvPicPr>
        <p:blipFill>
          <a:blip r:embed="rId3"/>
          <a:srcRect/>
          <a:stretch>
            <a:fillRect/>
          </a:stretch>
        </p:blipFill>
        <p:spPr>
          <a:xfrm>
            <a:off x="1028700" y="3136057"/>
            <a:ext cx="5983110" cy="5031252"/>
          </a:xfrm>
          <a:prstGeom prst="rect">
            <a:avLst/>
          </a:prstGeom>
        </p:spPr>
      </p:pic>
      <p:sp>
        <p:nvSpPr>
          <p:cNvPr id="4" name="TextBox 4"/>
          <p:cNvSpPr txBox="1"/>
          <p:nvPr/>
        </p:nvSpPr>
        <p:spPr>
          <a:xfrm>
            <a:off x="626430" y="608567"/>
            <a:ext cx="17035139"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FRAMEWORK IMPLEMENTATION</a:t>
            </a:r>
          </a:p>
        </p:txBody>
      </p:sp>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20</a:t>
            </a:r>
          </a:p>
        </p:txBody>
      </p:sp>
      <p:sp>
        <p:nvSpPr>
          <p:cNvPr id="6" name="TextBox 6"/>
          <p:cNvSpPr txBox="1"/>
          <p:nvPr/>
        </p:nvSpPr>
        <p:spPr>
          <a:xfrm>
            <a:off x="8011420" y="2784163"/>
            <a:ext cx="8416972"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Performance and Scalability</a:t>
            </a:r>
          </a:p>
        </p:txBody>
      </p:sp>
      <p:sp>
        <p:nvSpPr>
          <p:cNvPr id="8" name="Rectangle 7">
            <a:extLst>
              <a:ext uri="{FF2B5EF4-FFF2-40B4-BE49-F238E27FC236}">
                <a16:creationId xmlns:a16="http://schemas.microsoft.com/office/drawing/2014/main" id="{7298BAAD-5350-4A6D-81CA-889B8590473F}"/>
              </a:ext>
            </a:extLst>
          </p:cNvPr>
          <p:cNvSpPr/>
          <p:nvPr/>
        </p:nvSpPr>
        <p:spPr>
          <a:xfrm>
            <a:off x="931230" y="8267700"/>
            <a:ext cx="4250370" cy="954107"/>
          </a:xfrm>
          <a:prstGeom prst="rect">
            <a:avLst/>
          </a:prstGeom>
        </p:spPr>
        <p:txBody>
          <a:bodyPr wrap="square">
            <a:spAutoFit/>
          </a:bodyPr>
          <a:lstStyle/>
          <a:p>
            <a:r>
              <a:rPr lang="en-SG" sz="1400" i="1" dirty="0">
                <a:solidFill>
                  <a:schemeClr val="bg1"/>
                </a:solidFill>
              </a:rPr>
              <a:t>Scalability Practices adapted from </a:t>
            </a:r>
          </a:p>
          <a:p>
            <a:r>
              <a:rPr lang="en-SG" sz="1400" i="1" dirty="0">
                <a:solidFill>
                  <a:schemeClr val="bg1"/>
                </a:solidFill>
              </a:rPr>
              <a:t>https://medium.com/iquii/good-practices-for-high-performance-and-scalable-node-js-applications-part-1-3-bb06b6204197</a:t>
            </a:r>
          </a:p>
        </p:txBody>
      </p:sp>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011420" y="4091318"/>
            <a:ext cx="9247880" cy="4147296"/>
          </a:xfrm>
          <a:prstGeom prst="rect">
            <a:avLst/>
          </a:prstGeom>
        </p:spPr>
        <p:txBody>
          <a:bodyPr lIns="0" tIns="0" rIns="0" bIns="0" rtlCol="0" anchor="t">
            <a:spAutoFit/>
          </a:bodyPr>
          <a:lstStyle/>
          <a:p>
            <a:pPr marL="561340" lvl="1" indent="-280670">
              <a:lnSpc>
                <a:spcPts val="4759"/>
              </a:lnSpc>
              <a:buFont typeface="Arial"/>
              <a:buChar char="•"/>
            </a:pPr>
            <a:r>
              <a:rPr lang="en-US" sz="3399">
                <a:solidFill>
                  <a:srgbClr val="FFFFFF"/>
                </a:solidFill>
                <a:latin typeface="Open Sans Light"/>
              </a:rPr>
              <a:t>Minimal Node JS web application framework</a:t>
            </a:r>
          </a:p>
          <a:p>
            <a:pPr>
              <a:lnSpc>
                <a:spcPts val="4759"/>
              </a:lnSpc>
            </a:pPr>
            <a:endParaRPr lang="en-US" sz="3399">
              <a:solidFill>
                <a:srgbClr val="FFFFFF"/>
              </a:solidFill>
              <a:latin typeface="Open Sans Light"/>
            </a:endParaRPr>
          </a:p>
          <a:p>
            <a:pPr marL="561340" lvl="1" indent="-280670">
              <a:lnSpc>
                <a:spcPts val="4759"/>
              </a:lnSpc>
              <a:buFont typeface="Arial"/>
              <a:buChar char="•"/>
            </a:pPr>
            <a:r>
              <a:rPr lang="en-US" sz="3400">
                <a:solidFill>
                  <a:srgbClr val="FFFFFF"/>
                </a:solidFill>
                <a:latin typeface="Open Sans Light"/>
              </a:rPr>
              <a:t>Light-weight REST API middle-ware to handle data intensive requests</a:t>
            </a:r>
          </a:p>
          <a:p>
            <a:pPr>
              <a:lnSpc>
                <a:spcPts val="4759"/>
              </a:lnSpc>
            </a:pPr>
            <a:endParaRPr lang="en-US" sz="3400">
              <a:solidFill>
                <a:srgbClr val="FFFFFF"/>
              </a:solidFill>
              <a:latin typeface="Open Sans Light"/>
            </a:endParaRPr>
          </a:p>
          <a:p>
            <a:pPr marL="561340" lvl="1" indent="-280670">
              <a:lnSpc>
                <a:spcPts val="4759"/>
              </a:lnSpc>
              <a:buFont typeface="Arial"/>
              <a:buChar char="•"/>
            </a:pPr>
            <a:r>
              <a:rPr lang="en-US" sz="3400">
                <a:solidFill>
                  <a:srgbClr val="FFFFFF"/>
                </a:solidFill>
                <a:latin typeface="Open Sans Light"/>
              </a:rPr>
              <a:t>Route management for HTTP requests</a:t>
            </a:r>
          </a:p>
          <a:p>
            <a:pPr>
              <a:lnSpc>
                <a:spcPts val="4759"/>
              </a:lnSpc>
              <a:spcBef>
                <a:spcPct val="0"/>
              </a:spcBef>
            </a:pPr>
            <a:endParaRPr lang="en-US" sz="3400">
              <a:solidFill>
                <a:srgbClr val="FFFFFF"/>
              </a:solidFill>
              <a:latin typeface="Open Sans Light"/>
            </a:endParaRPr>
          </a:p>
        </p:txBody>
      </p:sp>
      <p:sp>
        <p:nvSpPr>
          <p:cNvPr id="3" name="TextBox 3"/>
          <p:cNvSpPr txBox="1"/>
          <p:nvPr/>
        </p:nvSpPr>
        <p:spPr>
          <a:xfrm>
            <a:off x="626430" y="608567"/>
            <a:ext cx="17035139"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FRAMEWORK IMPLEMENTATION</a:t>
            </a:r>
          </a:p>
        </p:txBody>
      </p:sp>
      <p:sp>
        <p:nvSpPr>
          <p:cNvPr id="4" name="TextBox 4"/>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21</a:t>
            </a:r>
          </a:p>
        </p:txBody>
      </p:sp>
      <p:sp>
        <p:nvSpPr>
          <p:cNvPr id="5" name="TextBox 5"/>
          <p:cNvSpPr txBox="1"/>
          <p:nvPr/>
        </p:nvSpPr>
        <p:spPr>
          <a:xfrm>
            <a:off x="8011420" y="2784163"/>
            <a:ext cx="7326935"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Express JS Middle-ware</a:t>
            </a:r>
          </a:p>
        </p:txBody>
      </p:sp>
      <p:grpSp>
        <p:nvGrpSpPr>
          <p:cNvPr id="22" name="Group 21">
            <a:extLst>
              <a:ext uri="{FF2B5EF4-FFF2-40B4-BE49-F238E27FC236}">
                <a16:creationId xmlns:a16="http://schemas.microsoft.com/office/drawing/2014/main" id="{489A01E2-92EE-4B77-ADD5-A1202D4B1901}"/>
              </a:ext>
            </a:extLst>
          </p:cNvPr>
          <p:cNvGrpSpPr/>
          <p:nvPr/>
        </p:nvGrpSpPr>
        <p:grpSpPr>
          <a:xfrm>
            <a:off x="1014186" y="2784163"/>
            <a:ext cx="6032420" cy="4848319"/>
            <a:chOff x="626430" y="3881211"/>
            <a:chExt cx="6032420" cy="4848319"/>
          </a:xfrm>
        </p:grpSpPr>
        <p:pic>
          <p:nvPicPr>
            <p:cNvPr id="6" name="Picture 6"/>
            <p:cNvPicPr>
              <a:picLocks noChangeAspect="1"/>
            </p:cNvPicPr>
            <p:nvPr/>
          </p:nvPicPr>
          <p:blipFill>
            <a:blip r:embed="rId3"/>
            <a:srcRect/>
            <a:stretch>
              <a:fillRect/>
            </a:stretch>
          </p:blipFill>
          <p:spPr>
            <a:xfrm>
              <a:off x="3874476" y="4650370"/>
              <a:ext cx="2761946" cy="1210653"/>
            </a:xfrm>
            <a:prstGeom prst="rect">
              <a:avLst/>
            </a:prstGeom>
          </p:spPr>
        </p:pic>
        <p:grpSp>
          <p:nvGrpSpPr>
            <p:cNvPr id="7" name="Group 3">
              <a:extLst>
                <a:ext uri="{FF2B5EF4-FFF2-40B4-BE49-F238E27FC236}">
                  <a16:creationId xmlns:a16="http://schemas.microsoft.com/office/drawing/2014/main" id="{92E56A22-A4EE-42E5-A682-AFB915B2941B}"/>
                </a:ext>
              </a:extLst>
            </p:cNvPr>
            <p:cNvGrpSpPr/>
            <p:nvPr/>
          </p:nvGrpSpPr>
          <p:grpSpPr>
            <a:xfrm>
              <a:off x="626430" y="6057900"/>
              <a:ext cx="6032420" cy="1218278"/>
              <a:chOff x="0" y="0"/>
              <a:chExt cx="3191502" cy="644540"/>
            </a:xfrm>
          </p:grpSpPr>
          <p:sp>
            <p:nvSpPr>
              <p:cNvPr id="8" name="Freeform 4">
                <a:extLst>
                  <a:ext uri="{FF2B5EF4-FFF2-40B4-BE49-F238E27FC236}">
                    <a16:creationId xmlns:a16="http://schemas.microsoft.com/office/drawing/2014/main" id="{F8AE211E-D80D-4DB7-BE5B-70BCE5A058D4}"/>
                  </a:ext>
                </a:extLst>
              </p:cNvPr>
              <p:cNvSpPr/>
              <p:nvPr/>
            </p:nvSpPr>
            <p:spPr>
              <a:xfrm>
                <a:off x="0" y="0"/>
                <a:ext cx="3191502" cy="644540"/>
              </a:xfrm>
              <a:custGeom>
                <a:avLst/>
                <a:gdLst/>
                <a:ahLst/>
                <a:cxnLst/>
                <a:rect l="l" t="t" r="r" b="b"/>
                <a:pathLst>
                  <a:path w="3191502" h="644540">
                    <a:moveTo>
                      <a:pt x="0" y="0"/>
                    </a:moveTo>
                    <a:lnTo>
                      <a:pt x="3191502" y="0"/>
                    </a:lnTo>
                    <a:lnTo>
                      <a:pt x="3191502" y="644540"/>
                    </a:lnTo>
                    <a:lnTo>
                      <a:pt x="0" y="644540"/>
                    </a:lnTo>
                    <a:close/>
                  </a:path>
                </a:pathLst>
              </a:custGeom>
              <a:solidFill>
                <a:srgbClr val="494755"/>
              </a:solidFill>
            </p:spPr>
          </p:sp>
        </p:grpSp>
        <p:grpSp>
          <p:nvGrpSpPr>
            <p:cNvPr id="9" name="Group 5">
              <a:extLst>
                <a:ext uri="{FF2B5EF4-FFF2-40B4-BE49-F238E27FC236}">
                  <a16:creationId xmlns:a16="http://schemas.microsoft.com/office/drawing/2014/main" id="{64116D3D-8527-4B2B-9086-358B5FFD65E6}"/>
                </a:ext>
              </a:extLst>
            </p:cNvPr>
            <p:cNvGrpSpPr/>
            <p:nvPr/>
          </p:nvGrpSpPr>
          <p:grpSpPr>
            <a:xfrm>
              <a:off x="626430" y="7573388"/>
              <a:ext cx="1873047" cy="1156142"/>
              <a:chOff x="0" y="0"/>
              <a:chExt cx="1044209" cy="644540"/>
            </a:xfrm>
          </p:grpSpPr>
          <p:sp>
            <p:nvSpPr>
              <p:cNvPr id="10" name="Freeform 6">
                <a:extLst>
                  <a:ext uri="{FF2B5EF4-FFF2-40B4-BE49-F238E27FC236}">
                    <a16:creationId xmlns:a16="http://schemas.microsoft.com/office/drawing/2014/main" id="{27D69DEA-0E36-469E-A4EB-2BDCEBB861BC}"/>
                  </a:ext>
                </a:extLst>
              </p:cNvPr>
              <p:cNvSpPr/>
              <p:nvPr/>
            </p:nvSpPr>
            <p:spPr>
              <a:xfrm>
                <a:off x="0" y="0"/>
                <a:ext cx="1044209" cy="644540"/>
              </a:xfrm>
              <a:custGeom>
                <a:avLst/>
                <a:gdLst/>
                <a:ahLst/>
                <a:cxnLst/>
                <a:rect l="l" t="t" r="r" b="b"/>
                <a:pathLst>
                  <a:path w="1044209" h="644540">
                    <a:moveTo>
                      <a:pt x="0" y="0"/>
                    </a:moveTo>
                    <a:lnTo>
                      <a:pt x="1044209" y="0"/>
                    </a:lnTo>
                    <a:lnTo>
                      <a:pt x="1044209" y="644540"/>
                    </a:lnTo>
                    <a:lnTo>
                      <a:pt x="0" y="644540"/>
                    </a:lnTo>
                    <a:close/>
                  </a:path>
                </a:pathLst>
              </a:custGeom>
              <a:solidFill>
                <a:srgbClr val="00ADDD"/>
              </a:solidFill>
            </p:spPr>
          </p:sp>
        </p:grpSp>
        <p:grpSp>
          <p:nvGrpSpPr>
            <p:cNvPr id="11" name="Group 7">
              <a:extLst>
                <a:ext uri="{FF2B5EF4-FFF2-40B4-BE49-F238E27FC236}">
                  <a16:creationId xmlns:a16="http://schemas.microsoft.com/office/drawing/2014/main" id="{74B51B30-2B2C-4167-A474-A14762E27D21}"/>
                </a:ext>
              </a:extLst>
            </p:cNvPr>
            <p:cNvGrpSpPr/>
            <p:nvPr/>
          </p:nvGrpSpPr>
          <p:grpSpPr>
            <a:xfrm>
              <a:off x="2651231" y="7573388"/>
              <a:ext cx="1982817" cy="1156142"/>
              <a:chOff x="0" y="0"/>
              <a:chExt cx="1105405" cy="644540"/>
            </a:xfrm>
          </p:grpSpPr>
          <p:sp>
            <p:nvSpPr>
              <p:cNvPr id="12" name="Freeform 8">
                <a:extLst>
                  <a:ext uri="{FF2B5EF4-FFF2-40B4-BE49-F238E27FC236}">
                    <a16:creationId xmlns:a16="http://schemas.microsoft.com/office/drawing/2014/main" id="{AEF6B80E-0C15-47F0-B653-CB8D73BA2C5C}"/>
                  </a:ext>
                </a:extLst>
              </p:cNvPr>
              <p:cNvSpPr/>
              <p:nvPr/>
            </p:nvSpPr>
            <p:spPr>
              <a:xfrm>
                <a:off x="0" y="0"/>
                <a:ext cx="1105405" cy="644540"/>
              </a:xfrm>
              <a:custGeom>
                <a:avLst/>
                <a:gdLst/>
                <a:ahLst/>
                <a:cxnLst/>
                <a:rect l="l" t="t" r="r" b="b"/>
                <a:pathLst>
                  <a:path w="1105405" h="644540">
                    <a:moveTo>
                      <a:pt x="0" y="0"/>
                    </a:moveTo>
                    <a:lnTo>
                      <a:pt x="1105405" y="0"/>
                    </a:lnTo>
                    <a:lnTo>
                      <a:pt x="1105405" y="644540"/>
                    </a:lnTo>
                    <a:lnTo>
                      <a:pt x="0" y="644540"/>
                    </a:lnTo>
                    <a:close/>
                  </a:path>
                </a:pathLst>
              </a:custGeom>
              <a:solidFill>
                <a:srgbClr val="5E17EB"/>
              </a:solidFill>
            </p:spPr>
          </p:sp>
        </p:grpSp>
        <p:grpSp>
          <p:nvGrpSpPr>
            <p:cNvPr id="13" name="Group 9">
              <a:extLst>
                <a:ext uri="{FF2B5EF4-FFF2-40B4-BE49-F238E27FC236}">
                  <a16:creationId xmlns:a16="http://schemas.microsoft.com/office/drawing/2014/main" id="{9A0A87A5-7B6A-4CB3-A857-D463BF605C8A}"/>
                </a:ext>
              </a:extLst>
            </p:cNvPr>
            <p:cNvGrpSpPr/>
            <p:nvPr/>
          </p:nvGrpSpPr>
          <p:grpSpPr>
            <a:xfrm>
              <a:off x="4785803" y="7573388"/>
              <a:ext cx="1873047" cy="1156142"/>
              <a:chOff x="0" y="0"/>
              <a:chExt cx="1044209" cy="644540"/>
            </a:xfrm>
          </p:grpSpPr>
          <p:sp>
            <p:nvSpPr>
              <p:cNvPr id="14" name="Freeform 10">
                <a:extLst>
                  <a:ext uri="{FF2B5EF4-FFF2-40B4-BE49-F238E27FC236}">
                    <a16:creationId xmlns:a16="http://schemas.microsoft.com/office/drawing/2014/main" id="{4504D5E8-3ED5-4C58-9E05-863B757B04C2}"/>
                  </a:ext>
                </a:extLst>
              </p:cNvPr>
              <p:cNvSpPr/>
              <p:nvPr/>
            </p:nvSpPr>
            <p:spPr>
              <a:xfrm>
                <a:off x="0" y="0"/>
                <a:ext cx="1044209" cy="644540"/>
              </a:xfrm>
              <a:custGeom>
                <a:avLst/>
                <a:gdLst/>
                <a:ahLst/>
                <a:cxnLst/>
                <a:rect l="l" t="t" r="r" b="b"/>
                <a:pathLst>
                  <a:path w="1044209" h="644540">
                    <a:moveTo>
                      <a:pt x="0" y="0"/>
                    </a:moveTo>
                    <a:lnTo>
                      <a:pt x="1044209" y="0"/>
                    </a:lnTo>
                    <a:lnTo>
                      <a:pt x="1044209" y="644540"/>
                    </a:lnTo>
                    <a:lnTo>
                      <a:pt x="0" y="644540"/>
                    </a:lnTo>
                    <a:close/>
                  </a:path>
                </a:pathLst>
              </a:custGeom>
              <a:solidFill>
                <a:srgbClr val="FF5757"/>
              </a:solidFill>
            </p:spPr>
          </p:sp>
        </p:grpSp>
        <p:grpSp>
          <p:nvGrpSpPr>
            <p:cNvPr id="15" name="Group 11">
              <a:extLst>
                <a:ext uri="{FF2B5EF4-FFF2-40B4-BE49-F238E27FC236}">
                  <a16:creationId xmlns:a16="http://schemas.microsoft.com/office/drawing/2014/main" id="{12FFA0E8-D9E2-4058-963C-E33B8FDBC94E}"/>
                </a:ext>
              </a:extLst>
            </p:cNvPr>
            <p:cNvGrpSpPr/>
            <p:nvPr/>
          </p:nvGrpSpPr>
          <p:grpSpPr>
            <a:xfrm rot="5321845">
              <a:off x="2362358" y="4842723"/>
              <a:ext cx="1224509" cy="476210"/>
              <a:chOff x="0" y="0"/>
              <a:chExt cx="1103782" cy="429260"/>
            </a:xfrm>
          </p:grpSpPr>
          <p:sp>
            <p:nvSpPr>
              <p:cNvPr id="16" name="Freeform 12">
                <a:extLst>
                  <a:ext uri="{FF2B5EF4-FFF2-40B4-BE49-F238E27FC236}">
                    <a16:creationId xmlns:a16="http://schemas.microsoft.com/office/drawing/2014/main" id="{B9068E97-49CE-411D-8D6D-57C1A0E64BE3}"/>
                  </a:ext>
                </a:extLst>
              </p:cNvPr>
              <p:cNvSpPr/>
              <p:nvPr/>
            </p:nvSpPr>
            <p:spPr>
              <a:xfrm>
                <a:off x="0" y="-5080"/>
                <a:ext cx="1103783" cy="434340"/>
              </a:xfrm>
              <a:custGeom>
                <a:avLst/>
                <a:gdLst/>
                <a:ahLst/>
                <a:cxnLst/>
                <a:rect l="l" t="t" r="r" b="b"/>
                <a:pathLst>
                  <a:path w="1103783" h="434340">
                    <a:moveTo>
                      <a:pt x="1086003" y="187960"/>
                    </a:moveTo>
                    <a:lnTo>
                      <a:pt x="824383" y="11430"/>
                    </a:lnTo>
                    <a:cubicBezTo>
                      <a:pt x="806603" y="0"/>
                      <a:pt x="783743" y="3810"/>
                      <a:pt x="771043" y="21590"/>
                    </a:cubicBezTo>
                    <a:cubicBezTo>
                      <a:pt x="759613" y="39370"/>
                      <a:pt x="763423" y="62230"/>
                      <a:pt x="781203" y="74930"/>
                    </a:cubicBezTo>
                    <a:lnTo>
                      <a:pt x="939953" y="181610"/>
                    </a:lnTo>
                    <a:lnTo>
                      <a:pt x="0" y="181610"/>
                    </a:lnTo>
                    <a:lnTo>
                      <a:pt x="0" y="257810"/>
                    </a:lnTo>
                    <a:lnTo>
                      <a:pt x="939953" y="257810"/>
                    </a:lnTo>
                    <a:lnTo>
                      <a:pt x="781203" y="364490"/>
                    </a:lnTo>
                    <a:cubicBezTo>
                      <a:pt x="763423" y="375920"/>
                      <a:pt x="759613" y="400050"/>
                      <a:pt x="771043" y="417830"/>
                    </a:cubicBezTo>
                    <a:cubicBezTo>
                      <a:pt x="778663" y="429260"/>
                      <a:pt x="790093" y="434340"/>
                      <a:pt x="802793" y="434340"/>
                    </a:cubicBezTo>
                    <a:cubicBezTo>
                      <a:pt x="810413" y="434340"/>
                      <a:pt x="818033" y="431800"/>
                      <a:pt x="824383" y="427990"/>
                    </a:cubicBezTo>
                    <a:lnTo>
                      <a:pt x="1087273" y="251460"/>
                    </a:lnTo>
                    <a:cubicBezTo>
                      <a:pt x="1097433" y="243840"/>
                      <a:pt x="1103783" y="232410"/>
                      <a:pt x="1103783" y="219710"/>
                    </a:cubicBezTo>
                    <a:cubicBezTo>
                      <a:pt x="1103783" y="207010"/>
                      <a:pt x="1097433" y="195580"/>
                      <a:pt x="1086003" y="187960"/>
                    </a:cubicBezTo>
                    <a:close/>
                  </a:path>
                </a:pathLst>
              </a:custGeom>
              <a:solidFill>
                <a:srgbClr val="54A4A6"/>
              </a:solidFill>
            </p:spPr>
          </p:sp>
        </p:grpSp>
        <p:sp>
          <p:nvSpPr>
            <p:cNvPr id="17" name="TextBox 16">
              <a:extLst>
                <a:ext uri="{FF2B5EF4-FFF2-40B4-BE49-F238E27FC236}">
                  <a16:creationId xmlns:a16="http://schemas.microsoft.com/office/drawing/2014/main" id="{39684AF0-16E7-44A3-8564-A48B3AE74884}"/>
                </a:ext>
              </a:extLst>
            </p:cNvPr>
            <p:cNvSpPr txBox="1"/>
            <p:nvPr/>
          </p:nvSpPr>
          <p:spPr>
            <a:xfrm>
              <a:off x="1835459" y="6399948"/>
              <a:ext cx="3614362" cy="572283"/>
            </a:xfrm>
            <a:prstGeom prst="rect">
              <a:avLst/>
            </a:prstGeom>
          </p:spPr>
          <p:txBody>
            <a:bodyPr lIns="0" tIns="0" rIns="0" bIns="0" rtlCol="0" anchor="t">
              <a:spAutoFit/>
            </a:bodyPr>
            <a:lstStyle/>
            <a:p>
              <a:pPr>
                <a:lnSpc>
                  <a:spcPts val="4476"/>
                </a:lnSpc>
              </a:pPr>
              <a:r>
                <a:rPr lang="en-US" sz="4069">
                  <a:solidFill>
                    <a:srgbClr val="FFFFFF"/>
                  </a:solidFill>
                  <a:latin typeface="HK Grotesk Bold"/>
                </a:rPr>
                <a:t>API ENDPOINT</a:t>
              </a:r>
            </a:p>
          </p:txBody>
        </p:sp>
        <p:sp>
          <p:nvSpPr>
            <p:cNvPr id="18" name="TextBox 17">
              <a:extLst>
                <a:ext uri="{FF2B5EF4-FFF2-40B4-BE49-F238E27FC236}">
                  <a16:creationId xmlns:a16="http://schemas.microsoft.com/office/drawing/2014/main" id="{8E7CB8BF-7319-47B1-A89F-9AF606862165}"/>
                </a:ext>
              </a:extLst>
            </p:cNvPr>
            <p:cNvSpPr txBox="1"/>
            <p:nvPr/>
          </p:nvSpPr>
          <p:spPr>
            <a:xfrm>
              <a:off x="736200" y="7928072"/>
              <a:ext cx="1858736" cy="465824"/>
            </a:xfrm>
            <a:prstGeom prst="rect">
              <a:avLst/>
            </a:prstGeom>
          </p:spPr>
          <p:txBody>
            <a:bodyPr lIns="0" tIns="0" rIns="0" bIns="0" rtlCol="0" anchor="t">
              <a:spAutoFit/>
            </a:bodyPr>
            <a:lstStyle/>
            <a:p>
              <a:pPr>
                <a:lnSpc>
                  <a:spcPts val="3520"/>
                </a:lnSpc>
              </a:pPr>
              <a:r>
                <a:rPr lang="en-US" sz="3200">
                  <a:solidFill>
                    <a:srgbClr val="FFFFFF"/>
                  </a:solidFill>
                  <a:latin typeface="HK Grotesk Bold"/>
                </a:rPr>
                <a:t>ROUTE 1</a:t>
              </a:r>
            </a:p>
          </p:txBody>
        </p:sp>
        <p:sp>
          <p:nvSpPr>
            <p:cNvPr id="19" name="TextBox 18">
              <a:extLst>
                <a:ext uri="{FF2B5EF4-FFF2-40B4-BE49-F238E27FC236}">
                  <a16:creationId xmlns:a16="http://schemas.microsoft.com/office/drawing/2014/main" id="{B8958304-D6D0-4E31-964B-B3316E641E61}"/>
                </a:ext>
              </a:extLst>
            </p:cNvPr>
            <p:cNvSpPr txBox="1"/>
            <p:nvPr/>
          </p:nvSpPr>
          <p:spPr>
            <a:xfrm>
              <a:off x="2768157" y="7928072"/>
              <a:ext cx="1654877" cy="465824"/>
            </a:xfrm>
            <a:prstGeom prst="rect">
              <a:avLst/>
            </a:prstGeom>
          </p:spPr>
          <p:txBody>
            <a:bodyPr lIns="0" tIns="0" rIns="0" bIns="0" rtlCol="0" anchor="t">
              <a:spAutoFit/>
            </a:bodyPr>
            <a:lstStyle/>
            <a:p>
              <a:pPr>
                <a:lnSpc>
                  <a:spcPts val="3520"/>
                </a:lnSpc>
              </a:pPr>
              <a:r>
                <a:rPr lang="en-US" sz="3200">
                  <a:solidFill>
                    <a:srgbClr val="FFFFFF"/>
                  </a:solidFill>
                  <a:latin typeface="HK Grotesk Bold"/>
                </a:rPr>
                <a:t>ROUTE 2</a:t>
              </a:r>
            </a:p>
          </p:txBody>
        </p:sp>
        <p:sp>
          <p:nvSpPr>
            <p:cNvPr id="20" name="TextBox 19">
              <a:extLst>
                <a:ext uri="{FF2B5EF4-FFF2-40B4-BE49-F238E27FC236}">
                  <a16:creationId xmlns:a16="http://schemas.microsoft.com/office/drawing/2014/main" id="{661671AF-3504-42BB-B337-7452FB4B131A}"/>
                </a:ext>
              </a:extLst>
            </p:cNvPr>
            <p:cNvSpPr txBox="1"/>
            <p:nvPr/>
          </p:nvSpPr>
          <p:spPr>
            <a:xfrm>
              <a:off x="4902729" y="7928072"/>
              <a:ext cx="1654877" cy="465824"/>
            </a:xfrm>
            <a:prstGeom prst="rect">
              <a:avLst/>
            </a:prstGeom>
          </p:spPr>
          <p:txBody>
            <a:bodyPr lIns="0" tIns="0" rIns="0" bIns="0" rtlCol="0" anchor="t">
              <a:spAutoFit/>
            </a:bodyPr>
            <a:lstStyle/>
            <a:p>
              <a:pPr>
                <a:lnSpc>
                  <a:spcPts val="3520"/>
                </a:lnSpc>
              </a:pPr>
              <a:r>
                <a:rPr lang="en-US" sz="3200">
                  <a:solidFill>
                    <a:srgbClr val="FFFFFF"/>
                  </a:solidFill>
                  <a:latin typeface="HK Grotesk Bold"/>
                </a:rPr>
                <a:t>ROUTE 3</a:t>
              </a:r>
            </a:p>
          </p:txBody>
        </p:sp>
        <p:sp>
          <p:nvSpPr>
            <p:cNvPr id="21" name="TextBox 20">
              <a:extLst>
                <a:ext uri="{FF2B5EF4-FFF2-40B4-BE49-F238E27FC236}">
                  <a16:creationId xmlns:a16="http://schemas.microsoft.com/office/drawing/2014/main" id="{1D2B8595-2F21-4731-9F09-416376CB2117}"/>
                </a:ext>
              </a:extLst>
            </p:cNvPr>
            <p:cNvSpPr txBox="1"/>
            <p:nvPr/>
          </p:nvSpPr>
          <p:spPr>
            <a:xfrm>
              <a:off x="1835459" y="3881211"/>
              <a:ext cx="2587575" cy="572283"/>
            </a:xfrm>
            <a:prstGeom prst="rect">
              <a:avLst/>
            </a:prstGeom>
          </p:spPr>
          <p:txBody>
            <a:bodyPr lIns="0" tIns="0" rIns="0" bIns="0" rtlCol="0" anchor="t">
              <a:spAutoFit/>
            </a:bodyPr>
            <a:lstStyle/>
            <a:p>
              <a:pPr>
                <a:lnSpc>
                  <a:spcPts val="4476"/>
                </a:lnSpc>
              </a:pPr>
              <a:r>
                <a:rPr lang="en-US" sz="4069" dirty="0">
                  <a:solidFill>
                    <a:srgbClr val="FFFFFF"/>
                  </a:solidFill>
                  <a:latin typeface="HK Grotesk Bold"/>
                </a:rPr>
                <a:t>REQUEST</a:t>
              </a:r>
            </a:p>
          </p:txBody>
        </p:sp>
      </p:grpSp>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011420" y="4091318"/>
            <a:ext cx="9247880" cy="5328560"/>
          </a:xfrm>
          <a:prstGeom prst="rect">
            <a:avLst/>
          </a:prstGeom>
        </p:spPr>
        <p:txBody>
          <a:bodyPr lIns="0" tIns="0" rIns="0" bIns="0" rtlCol="0" anchor="t">
            <a:spAutoFit/>
          </a:bodyPr>
          <a:lstStyle/>
          <a:p>
            <a:pPr marL="561340" lvl="1" indent="-280670">
              <a:lnSpc>
                <a:spcPts val="4759"/>
              </a:lnSpc>
              <a:buFont typeface="Arial"/>
              <a:buChar char="•"/>
            </a:pPr>
            <a:r>
              <a:rPr lang="en-US" sz="3399" dirty="0">
                <a:solidFill>
                  <a:srgbClr val="FFFFFF"/>
                </a:solidFill>
                <a:latin typeface="Open Sans Light"/>
              </a:rPr>
              <a:t>Python web application framework</a:t>
            </a:r>
          </a:p>
          <a:p>
            <a:pPr>
              <a:lnSpc>
                <a:spcPts val="4759"/>
              </a:lnSpc>
            </a:pPr>
            <a:endParaRPr lang="en-US" sz="3399" dirty="0">
              <a:solidFill>
                <a:srgbClr val="FFFFFF"/>
              </a:solidFill>
              <a:latin typeface="Open Sans Light"/>
            </a:endParaRPr>
          </a:p>
          <a:p>
            <a:pPr marL="561340" lvl="1" indent="-280670">
              <a:lnSpc>
                <a:spcPts val="4759"/>
              </a:lnSpc>
              <a:buFont typeface="Arial"/>
              <a:buChar char="•"/>
            </a:pPr>
            <a:r>
              <a:rPr lang="en-US" sz="3399" dirty="0">
                <a:solidFill>
                  <a:srgbClr val="FFFFFF"/>
                </a:solidFill>
                <a:latin typeface="Open Sans Light"/>
              </a:rPr>
              <a:t>Leverage Python Natural language processing libraries</a:t>
            </a:r>
          </a:p>
          <a:p>
            <a:pPr>
              <a:lnSpc>
                <a:spcPts val="4759"/>
              </a:lnSpc>
            </a:pPr>
            <a:endParaRPr lang="en-US" sz="3399" dirty="0">
              <a:solidFill>
                <a:srgbClr val="FFFFFF"/>
              </a:solidFill>
              <a:latin typeface="Open Sans Light"/>
            </a:endParaRPr>
          </a:p>
          <a:p>
            <a:pPr marL="561340" lvl="1" indent="-280670">
              <a:lnSpc>
                <a:spcPts val="4759"/>
              </a:lnSpc>
              <a:buFont typeface="Arial"/>
              <a:buChar char="•"/>
            </a:pPr>
            <a:r>
              <a:rPr lang="en-US" sz="3400" dirty="0">
                <a:solidFill>
                  <a:srgbClr val="FFFFFF"/>
                </a:solidFill>
                <a:latin typeface="Open Sans Light"/>
              </a:rPr>
              <a:t>Responsible for response comparator service written in Python</a:t>
            </a:r>
          </a:p>
          <a:p>
            <a:pPr>
              <a:lnSpc>
                <a:spcPts val="4759"/>
              </a:lnSpc>
            </a:pPr>
            <a:endParaRPr lang="en-US" sz="3400" dirty="0">
              <a:solidFill>
                <a:srgbClr val="FFFFFF"/>
              </a:solidFill>
              <a:latin typeface="Open Sans Light"/>
            </a:endParaRPr>
          </a:p>
          <a:p>
            <a:pPr>
              <a:lnSpc>
                <a:spcPts val="4648"/>
              </a:lnSpc>
              <a:spcBef>
                <a:spcPct val="0"/>
              </a:spcBef>
            </a:pPr>
            <a:endParaRPr lang="en-US" sz="3400" dirty="0">
              <a:solidFill>
                <a:srgbClr val="FFFFFF"/>
              </a:solidFill>
              <a:latin typeface="Open Sans Light"/>
            </a:endParaRPr>
          </a:p>
        </p:txBody>
      </p:sp>
      <p:sp>
        <p:nvSpPr>
          <p:cNvPr id="3" name="TextBox 3"/>
          <p:cNvSpPr txBox="1"/>
          <p:nvPr/>
        </p:nvSpPr>
        <p:spPr>
          <a:xfrm>
            <a:off x="626430" y="608567"/>
            <a:ext cx="14188606"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FRAMEWORK IMPLEMENTATION</a:t>
            </a:r>
          </a:p>
        </p:txBody>
      </p:sp>
      <p:sp>
        <p:nvSpPr>
          <p:cNvPr id="4" name="TextBox 4"/>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22</a:t>
            </a:r>
          </a:p>
        </p:txBody>
      </p:sp>
      <p:sp>
        <p:nvSpPr>
          <p:cNvPr id="5" name="TextBox 5"/>
          <p:cNvSpPr txBox="1"/>
          <p:nvPr/>
        </p:nvSpPr>
        <p:spPr>
          <a:xfrm>
            <a:off x="8011420" y="2784163"/>
            <a:ext cx="7326935"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Flask Micro Framework</a:t>
            </a:r>
          </a:p>
        </p:txBody>
      </p:sp>
      <p:pic>
        <p:nvPicPr>
          <p:cNvPr id="6" name="Picture 6"/>
          <p:cNvPicPr>
            <a:picLocks noChangeAspect="1"/>
          </p:cNvPicPr>
          <p:nvPr/>
        </p:nvPicPr>
        <p:blipFill>
          <a:blip r:embed="rId3"/>
          <a:srcRect/>
          <a:stretch>
            <a:fillRect/>
          </a:stretch>
        </p:blipFill>
        <p:spPr>
          <a:xfrm>
            <a:off x="2621629" y="2270529"/>
            <a:ext cx="2732568" cy="1528491"/>
          </a:xfrm>
          <a:prstGeom prst="rect">
            <a:avLst/>
          </a:prstGeom>
        </p:spPr>
      </p:pic>
      <p:grpSp>
        <p:nvGrpSpPr>
          <p:cNvPr id="7" name="Group 6">
            <a:extLst>
              <a:ext uri="{FF2B5EF4-FFF2-40B4-BE49-F238E27FC236}">
                <a16:creationId xmlns:a16="http://schemas.microsoft.com/office/drawing/2014/main" id="{3714B9A4-DF6D-414F-A8EE-388583757C9E}"/>
              </a:ext>
            </a:extLst>
          </p:cNvPr>
          <p:cNvGrpSpPr/>
          <p:nvPr/>
        </p:nvGrpSpPr>
        <p:grpSpPr>
          <a:xfrm>
            <a:off x="1828800" y="4000827"/>
            <a:ext cx="5664329" cy="5084868"/>
            <a:chOff x="9704098" y="4479460"/>
            <a:chExt cx="5676204" cy="4863139"/>
          </a:xfrm>
        </p:grpSpPr>
        <p:grpSp>
          <p:nvGrpSpPr>
            <p:cNvPr id="8" name="Group 6">
              <a:extLst>
                <a:ext uri="{FF2B5EF4-FFF2-40B4-BE49-F238E27FC236}">
                  <a16:creationId xmlns:a16="http://schemas.microsoft.com/office/drawing/2014/main" id="{35B77A49-0BC7-41FD-ABA6-A16FDE8DEE16}"/>
                </a:ext>
              </a:extLst>
            </p:cNvPr>
            <p:cNvGrpSpPr/>
            <p:nvPr/>
          </p:nvGrpSpPr>
          <p:grpSpPr>
            <a:xfrm>
              <a:off x="9704098" y="5842521"/>
              <a:ext cx="4123425" cy="542787"/>
              <a:chOff x="-146247" y="325839"/>
              <a:chExt cx="2421091" cy="318700"/>
            </a:xfrm>
          </p:grpSpPr>
          <p:sp>
            <p:nvSpPr>
              <p:cNvPr id="22" name="Freeform 7">
                <a:extLst>
                  <a:ext uri="{FF2B5EF4-FFF2-40B4-BE49-F238E27FC236}">
                    <a16:creationId xmlns:a16="http://schemas.microsoft.com/office/drawing/2014/main" id="{E3E3FEBD-4B3F-45C3-B711-44A38EFB26FF}"/>
                  </a:ext>
                </a:extLst>
              </p:cNvPr>
              <p:cNvSpPr/>
              <p:nvPr/>
            </p:nvSpPr>
            <p:spPr>
              <a:xfrm>
                <a:off x="-146247" y="325839"/>
                <a:ext cx="2421091" cy="318700"/>
              </a:xfrm>
              <a:custGeom>
                <a:avLst/>
                <a:gdLst/>
                <a:ahLst/>
                <a:cxnLst/>
                <a:rect l="l" t="t" r="r" b="b"/>
                <a:pathLst>
                  <a:path w="3541967" h="644540">
                    <a:moveTo>
                      <a:pt x="0" y="0"/>
                    </a:moveTo>
                    <a:lnTo>
                      <a:pt x="3541967" y="0"/>
                    </a:lnTo>
                    <a:lnTo>
                      <a:pt x="3541967" y="644540"/>
                    </a:lnTo>
                    <a:lnTo>
                      <a:pt x="0" y="644540"/>
                    </a:lnTo>
                    <a:close/>
                  </a:path>
                </a:pathLst>
              </a:custGeom>
              <a:solidFill>
                <a:srgbClr val="494755"/>
              </a:solidFill>
            </p:spPr>
          </p:sp>
        </p:grpSp>
        <p:grpSp>
          <p:nvGrpSpPr>
            <p:cNvPr id="9" name="Group 8">
              <a:extLst>
                <a:ext uri="{FF2B5EF4-FFF2-40B4-BE49-F238E27FC236}">
                  <a16:creationId xmlns:a16="http://schemas.microsoft.com/office/drawing/2014/main" id="{A4B9ABB5-1B1B-473F-AC9B-F7DD15F16D29}"/>
                </a:ext>
              </a:extLst>
            </p:cNvPr>
            <p:cNvGrpSpPr/>
            <p:nvPr/>
          </p:nvGrpSpPr>
          <p:grpSpPr>
            <a:xfrm>
              <a:off x="9953176" y="6960813"/>
              <a:ext cx="2051822" cy="1126955"/>
              <a:chOff x="1" y="87944"/>
              <a:chExt cx="1143875" cy="628268"/>
            </a:xfrm>
          </p:grpSpPr>
          <p:sp>
            <p:nvSpPr>
              <p:cNvPr id="21" name="Freeform 9">
                <a:extLst>
                  <a:ext uri="{FF2B5EF4-FFF2-40B4-BE49-F238E27FC236}">
                    <a16:creationId xmlns:a16="http://schemas.microsoft.com/office/drawing/2014/main" id="{C73B7B3F-1443-4402-B507-9C3ABA2CDD13}"/>
                  </a:ext>
                </a:extLst>
              </p:cNvPr>
              <p:cNvSpPr/>
              <p:nvPr/>
            </p:nvSpPr>
            <p:spPr>
              <a:xfrm>
                <a:off x="1" y="87944"/>
                <a:ext cx="1143875" cy="628268"/>
              </a:xfrm>
              <a:custGeom>
                <a:avLst/>
                <a:gdLst/>
                <a:ahLst/>
                <a:cxnLst/>
                <a:rect l="l" t="t" r="r" b="b"/>
                <a:pathLst>
                  <a:path w="1681514" h="644540">
                    <a:moveTo>
                      <a:pt x="0" y="0"/>
                    </a:moveTo>
                    <a:lnTo>
                      <a:pt x="1681514" y="0"/>
                    </a:lnTo>
                    <a:lnTo>
                      <a:pt x="1681514" y="644540"/>
                    </a:lnTo>
                    <a:lnTo>
                      <a:pt x="0" y="644540"/>
                    </a:lnTo>
                    <a:close/>
                  </a:path>
                </a:pathLst>
              </a:custGeom>
              <a:solidFill>
                <a:srgbClr val="494755"/>
              </a:solidFill>
            </p:spPr>
          </p:sp>
        </p:grpSp>
        <p:grpSp>
          <p:nvGrpSpPr>
            <p:cNvPr id="10" name="Group 10">
              <a:extLst>
                <a:ext uri="{FF2B5EF4-FFF2-40B4-BE49-F238E27FC236}">
                  <a16:creationId xmlns:a16="http://schemas.microsoft.com/office/drawing/2014/main" id="{B0074A31-29B2-408A-B80E-806B0A307DC4}"/>
                </a:ext>
              </a:extLst>
            </p:cNvPr>
            <p:cNvGrpSpPr/>
            <p:nvPr/>
          </p:nvGrpSpPr>
          <p:grpSpPr>
            <a:xfrm>
              <a:off x="12115110" y="6973895"/>
              <a:ext cx="1406977" cy="1126954"/>
              <a:chOff x="-676443" y="95237"/>
              <a:chExt cx="784379" cy="628268"/>
            </a:xfrm>
          </p:grpSpPr>
          <p:sp>
            <p:nvSpPr>
              <p:cNvPr id="20" name="Freeform 11">
                <a:extLst>
                  <a:ext uri="{FF2B5EF4-FFF2-40B4-BE49-F238E27FC236}">
                    <a16:creationId xmlns:a16="http://schemas.microsoft.com/office/drawing/2014/main" id="{4C2936ED-6BA8-4748-9526-C02EDCB94855}"/>
                  </a:ext>
                </a:extLst>
              </p:cNvPr>
              <p:cNvSpPr/>
              <p:nvPr/>
            </p:nvSpPr>
            <p:spPr>
              <a:xfrm>
                <a:off x="-676443" y="95237"/>
                <a:ext cx="784379" cy="628268"/>
              </a:xfrm>
              <a:custGeom>
                <a:avLst/>
                <a:gdLst/>
                <a:ahLst/>
                <a:cxnLst/>
                <a:rect l="l" t="t" r="r" b="b"/>
                <a:pathLst>
                  <a:path w="1481324" h="644540">
                    <a:moveTo>
                      <a:pt x="0" y="0"/>
                    </a:moveTo>
                    <a:lnTo>
                      <a:pt x="1481324" y="0"/>
                    </a:lnTo>
                    <a:lnTo>
                      <a:pt x="1481324" y="644540"/>
                    </a:lnTo>
                    <a:lnTo>
                      <a:pt x="0" y="644540"/>
                    </a:lnTo>
                    <a:close/>
                  </a:path>
                </a:pathLst>
              </a:custGeom>
              <a:solidFill>
                <a:srgbClr val="494755"/>
              </a:solidFill>
            </p:spPr>
          </p:sp>
        </p:grpSp>
        <p:grpSp>
          <p:nvGrpSpPr>
            <p:cNvPr id="11" name="Group 12">
              <a:extLst>
                <a:ext uri="{FF2B5EF4-FFF2-40B4-BE49-F238E27FC236}">
                  <a16:creationId xmlns:a16="http://schemas.microsoft.com/office/drawing/2014/main" id="{CD35C420-009C-49E2-BF1F-7ED1AB185E20}"/>
                </a:ext>
              </a:extLst>
            </p:cNvPr>
            <p:cNvGrpSpPr/>
            <p:nvPr/>
          </p:nvGrpSpPr>
          <p:grpSpPr>
            <a:xfrm rot="5321845">
              <a:off x="11584357" y="5344893"/>
              <a:ext cx="605134" cy="228490"/>
              <a:chOff x="1261078" y="1109969"/>
              <a:chExt cx="545473" cy="205963"/>
            </a:xfrm>
          </p:grpSpPr>
          <p:sp>
            <p:nvSpPr>
              <p:cNvPr id="19" name="Freeform 13">
                <a:extLst>
                  <a:ext uri="{FF2B5EF4-FFF2-40B4-BE49-F238E27FC236}">
                    <a16:creationId xmlns:a16="http://schemas.microsoft.com/office/drawing/2014/main" id="{49F0C1B0-46E8-43E5-A9BC-D161A0E04554}"/>
                  </a:ext>
                </a:extLst>
              </p:cNvPr>
              <p:cNvSpPr/>
              <p:nvPr/>
            </p:nvSpPr>
            <p:spPr>
              <a:xfrm>
                <a:off x="1261078" y="1109969"/>
                <a:ext cx="545473" cy="205963"/>
              </a:xfrm>
              <a:custGeom>
                <a:avLst/>
                <a:gdLst/>
                <a:ahLst/>
                <a:cxnLst/>
                <a:rect l="l" t="t" r="r" b="b"/>
                <a:pathLst>
                  <a:path w="1103783" h="434340">
                    <a:moveTo>
                      <a:pt x="1086003" y="187960"/>
                    </a:moveTo>
                    <a:lnTo>
                      <a:pt x="824383" y="11430"/>
                    </a:lnTo>
                    <a:cubicBezTo>
                      <a:pt x="806603" y="0"/>
                      <a:pt x="783743" y="3810"/>
                      <a:pt x="771043" y="21590"/>
                    </a:cubicBezTo>
                    <a:cubicBezTo>
                      <a:pt x="759613" y="39370"/>
                      <a:pt x="763423" y="62230"/>
                      <a:pt x="781203" y="74930"/>
                    </a:cubicBezTo>
                    <a:lnTo>
                      <a:pt x="939953" y="181610"/>
                    </a:lnTo>
                    <a:lnTo>
                      <a:pt x="0" y="181610"/>
                    </a:lnTo>
                    <a:lnTo>
                      <a:pt x="0" y="257810"/>
                    </a:lnTo>
                    <a:lnTo>
                      <a:pt x="939953" y="257810"/>
                    </a:lnTo>
                    <a:lnTo>
                      <a:pt x="781203" y="364490"/>
                    </a:lnTo>
                    <a:cubicBezTo>
                      <a:pt x="763423" y="375920"/>
                      <a:pt x="759613" y="400050"/>
                      <a:pt x="771043" y="417830"/>
                    </a:cubicBezTo>
                    <a:cubicBezTo>
                      <a:pt x="778663" y="429260"/>
                      <a:pt x="790093" y="434340"/>
                      <a:pt x="802793" y="434340"/>
                    </a:cubicBezTo>
                    <a:cubicBezTo>
                      <a:pt x="810413" y="434340"/>
                      <a:pt x="818033" y="431800"/>
                      <a:pt x="824383" y="427990"/>
                    </a:cubicBezTo>
                    <a:lnTo>
                      <a:pt x="1087273" y="251460"/>
                    </a:lnTo>
                    <a:cubicBezTo>
                      <a:pt x="1097433" y="243840"/>
                      <a:pt x="1103783" y="232410"/>
                      <a:pt x="1103783" y="219710"/>
                    </a:cubicBezTo>
                    <a:cubicBezTo>
                      <a:pt x="1103783" y="207010"/>
                      <a:pt x="1097433" y="195580"/>
                      <a:pt x="1086003" y="187960"/>
                    </a:cubicBezTo>
                    <a:close/>
                  </a:path>
                </a:pathLst>
              </a:custGeom>
              <a:solidFill>
                <a:srgbClr val="54A4A6"/>
              </a:solidFill>
            </p:spPr>
          </p:sp>
        </p:grpSp>
        <p:sp>
          <p:nvSpPr>
            <p:cNvPr id="12" name="TextBox 14">
              <a:extLst>
                <a:ext uri="{FF2B5EF4-FFF2-40B4-BE49-F238E27FC236}">
                  <a16:creationId xmlns:a16="http://schemas.microsoft.com/office/drawing/2014/main" id="{F4F5DBF3-8306-4523-B487-8C239AEAEF2A}"/>
                </a:ext>
              </a:extLst>
            </p:cNvPr>
            <p:cNvSpPr txBox="1"/>
            <p:nvPr/>
          </p:nvSpPr>
          <p:spPr>
            <a:xfrm>
              <a:off x="10916876" y="5821039"/>
              <a:ext cx="1901723" cy="487466"/>
            </a:xfrm>
            <a:prstGeom prst="rect">
              <a:avLst/>
            </a:prstGeom>
          </p:spPr>
          <p:txBody>
            <a:bodyPr wrap="square" lIns="0" tIns="0" rIns="0" bIns="0" rtlCol="0" anchor="t">
              <a:spAutoFit/>
            </a:bodyPr>
            <a:lstStyle/>
            <a:p>
              <a:pPr>
                <a:lnSpc>
                  <a:spcPts val="4476"/>
                </a:lnSpc>
              </a:pPr>
              <a:r>
                <a:rPr lang="en-US" sz="2000" dirty="0">
                  <a:solidFill>
                    <a:srgbClr val="FFFFFF"/>
                  </a:solidFill>
                  <a:latin typeface="HK Grotesk Bold"/>
                </a:rPr>
                <a:t>API ENDPOINT</a:t>
              </a:r>
            </a:p>
          </p:txBody>
        </p:sp>
        <p:sp>
          <p:nvSpPr>
            <p:cNvPr id="13" name="TextBox 15">
              <a:extLst>
                <a:ext uri="{FF2B5EF4-FFF2-40B4-BE49-F238E27FC236}">
                  <a16:creationId xmlns:a16="http://schemas.microsoft.com/office/drawing/2014/main" id="{5E9413DB-DED0-494D-973B-E72A2A494D2E}"/>
                </a:ext>
              </a:extLst>
            </p:cNvPr>
            <p:cNvSpPr txBox="1"/>
            <p:nvPr/>
          </p:nvSpPr>
          <p:spPr>
            <a:xfrm>
              <a:off x="12004997" y="7052490"/>
              <a:ext cx="1654877" cy="824749"/>
            </a:xfrm>
            <a:prstGeom prst="rect">
              <a:avLst/>
            </a:prstGeom>
          </p:spPr>
          <p:txBody>
            <a:bodyPr lIns="0" tIns="0" rIns="0" bIns="0" rtlCol="0" anchor="t">
              <a:spAutoFit/>
            </a:bodyPr>
            <a:lstStyle/>
            <a:p>
              <a:pPr algn="ctr">
                <a:lnSpc>
                  <a:spcPts val="3520"/>
                </a:lnSpc>
              </a:pPr>
              <a:r>
                <a:rPr lang="en-US" sz="2000" dirty="0">
                  <a:solidFill>
                    <a:srgbClr val="FFFFFF"/>
                  </a:solidFill>
                  <a:latin typeface="HK Grotesk Bold"/>
                </a:rPr>
                <a:t>QA </a:t>
              </a:r>
            </a:p>
            <a:p>
              <a:pPr algn="ctr">
                <a:lnSpc>
                  <a:spcPts val="3520"/>
                </a:lnSpc>
              </a:pPr>
              <a:r>
                <a:rPr lang="en-US" sz="2000" dirty="0">
                  <a:solidFill>
                    <a:srgbClr val="FFFFFF"/>
                  </a:solidFill>
                  <a:latin typeface="HK Grotesk Bold"/>
                </a:rPr>
                <a:t>MODELS</a:t>
              </a:r>
            </a:p>
          </p:txBody>
        </p:sp>
        <p:sp>
          <p:nvSpPr>
            <p:cNvPr id="14" name="TextBox 16">
              <a:extLst>
                <a:ext uri="{FF2B5EF4-FFF2-40B4-BE49-F238E27FC236}">
                  <a16:creationId xmlns:a16="http://schemas.microsoft.com/office/drawing/2014/main" id="{6EA30C43-F3EB-48B8-BCEC-009F0F49BEED}"/>
                </a:ext>
              </a:extLst>
            </p:cNvPr>
            <p:cNvSpPr txBox="1"/>
            <p:nvPr/>
          </p:nvSpPr>
          <p:spPr>
            <a:xfrm>
              <a:off x="10791453" y="4479460"/>
              <a:ext cx="2190942" cy="502184"/>
            </a:xfrm>
            <a:prstGeom prst="rect">
              <a:avLst/>
            </a:prstGeom>
          </p:spPr>
          <p:txBody>
            <a:bodyPr wrap="square" lIns="0" tIns="0" rIns="0" bIns="0" rtlCol="0" anchor="t">
              <a:spAutoFit/>
            </a:bodyPr>
            <a:lstStyle/>
            <a:p>
              <a:pPr algn="ctr">
                <a:lnSpc>
                  <a:spcPts val="4476"/>
                </a:lnSpc>
              </a:pPr>
              <a:r>
                <a:rPr lang="en-US" sz="2000" dirty="0">
                  <a:solidFill>
                    <a:srgbClr val="FFFFFF"/>
                  </a:solidFill>
                  <a:latin typeface="HK Grotesk Bold"/>
                </a:rPr>
                <a:t>API REQUEST</a:t>
              </a:r>
            </a:p>
          </p:txBody>
        </p:sp>
        <p:sp>
          <p:nvSpPr>
            <p:cNvPr id="15" name="TextBox 17">
              <a:extLst>
                <a:ext uri="{FF2B5EF4-FFF2-40B4-BE49-F238E27FC236}">
                  <a16:creationId xmlns:a16="http://schemas.microsoft.com/office/drawing/2014/main" id="{FA3EF748-EB5B-4D1F-B519-815435078E9F}"/>
                </a:ext>
              </a:extLst>
            </p:cNvPr>
            <p:cNvSpPr txBox="1"/>
            <p:nvPr/>
          </p:nvSpPr>
          <p:spPr>
            <a:xfrm>
              <a:off x="9797954" y="7064797"/>
              <a:ext cx="2362264" cy="824749"/>
            </a:xfrm>
            <a:prstGeom prst="rect">
              <a:avLst/>
            </a:prstGeom>
          </p:spPr>
          <p:txBody>
            <a:bodyPr wrap="square" lIns="0" tIns="0" rIns="0" bIns="0" rtlCol="0" anchor="t">
              <a:spAutoFit/>
            </a:bodyPr>
            <a:lstStyle/>
            <a:p>
              <a:pPr algn="ctr">
                <a:lnSpc>
                  <a:spcPts val="3519"/>
                </a:lnSpc>
              </a:pPr>
              <a:r>
                <a:rPr lang="en-US" sz="2000" dirty="0">
                  <a:solidFill>
                    <a:srgbClr val="FFFFFF"/>
                  </a:solidFill>
                  <a:latin typeface="HK Grotesk Bold"/>
                </a:rPr>
                <a:t>RESPONSE</a:t>
              </a:r>
            </a:p>
            <a:p>
              <a:pPr algn="ctr">
                <a:lnSpc>
                  <a:spcPts val="3520"/>
                </a:lnSpc>
              </a:pPr>
              <a:r>
                <a:rPr lang="en-US" sz="2000" dirty="0">
                  <a:solidFill>
                    <a:srgbClr val="FFFFFF"/>
                  </a:solidFill>
                  <a:latin typeface="HK Grotesk Bold"/>
                </a:rPr>
                <a:t>COMPARATOR</a:t>
              </a:r>
            </a:p>
          </p:txBody>
        </p:sp>
        <p:grpSp>
          <p:nvGrpSpPr>
            <p:cNvPr id="16" name="Group 18">
              <a:extLst>
                <a:ext uri="{FF2B5EF4-FFF2-40B4-BE49-F238E27FC236}">
                  <a16:creationId xmlns:a16="http://schemas.microsoft.com/office/drawing/2014/main" id="{56D6ACF2-6E0E-47E1-A9D7-C8C38036C979}"/>
                </a:ext>
              </a:extLst>
            </p:cNvPr>
            <p:cNvGrpSpPr/>
            <p:nvPr/>
          </p:nvGrpSpPr>
          <p:grpSpPr>
            <a:xfrm>
              <a:off x="9953175" y="8285055"/>
              <a:ext cx="3568910" cy="1057544"/>
              <a:chOff x="0" y="0"/>
              <a:chExt cx="2095504" cy="620942"/>
            </a:xfrm>
          </p:grpSpPr>
          <p:sp>
            <p:nvSpPr>
              <p:cNvPr id="18" name="Freeform 19">
                <a:extLst>
                  <a:ext uri="{FF2B5EF4-FFF2-40B4-BE49-F238E27FC236}">
                    <a16:creationId xmlns:a16="http://schemas.microsoft.com/office/drawing/2014/main" id="{09E0E310-5603-4BDA-B398-8095F0C7E15E}"/>
                  </a:ext>
                </a:extLst>
              </p:cNvPr>
              <p:cNvSpPr/>
              <p:nvPr/>
            </p:nvSpPr>
            <p:spPr>
              <a:xfrm>
                <a:off x="0" y="0"/>
                <a:ext cx="2095504" cy="620942"/>
              </a:xfrm>
              <a:custGeom>
                <a:avLst/>
                <a:gdLst/>
                <a:ahLst/>
                <a:cxnLst/>
                <a:rect l="l" t="t" r="r" b="b"/>
                <a:pathLst>
                  <a:path w="3541967" h="644540">
                    <a:moveTo>
                      <a:pt x="0" y="0"/>
                    </a:moveTo>
                    <a:lnTo>
                      <a:pt x="3541967" y="0"/>
                    </a:lnTo>
                    <a:lnTo>
                      <a:pt x="3541967" y="644540"/>
                    </a:lnTo>
                    <a:lnTo>
                      <a:pt x="0" y="644540"/>
                    </a:lnTo>
                    <a:close/>
                  </a:path>
                </a:pathLst>
              </a:custGeom>
              <a:solidFill>
                <a:srgbClr val="494755"/>
              </a:solidFill>
            </p:spPr>
          </p:sp>
        </p:grpSp>
        <p:sp>
          <p:nvSpPr>
            <p:cNvPr id="17" name="TextBox 20">
              <a:extLst>
                <a:ext uri="{FF2B5EF4-FFF2-40B4-BE49-F238E27FC236}">
                  <a16:creationId xmlns:a16="http://schemas.microsoft.com/office/drawing/2014/main" id="{B7D0738C-1ACC-4A2A-9B90-295E5EF44A7A}"/>
                </a:ext>
              </a:extLst>
            </p:cNvPr>
            <p:cNvSpPr txBox="1"/>
            <p:nvPr/>
          </p:nvSpPr>
          <p:spPr>
            <a:xfrm>
              <a:off x="10558468" y="8566831"/>
              <a:ext cx="4821834" cy="487466"/>
            </a:xfrm>
            <a:prstGeom prst="rect">
              <a:avLst/>
            </a:prstGeom>
          </p:spPr>
          <p:txBody>
            <a:bodyPr lIns="0" tIns="0" rIns="0" bIns="0" rtlCol="0" anchor="t">
              <a:spAutoFit/>
            </a:bodyPr>
            <a:lstStyle/>
            <a:p>
              <a:pPr>
                <a:lnSpc>
                  <a:spcPts val="4476"/>
                </a:lnSpc>
              </a:pPr>
              <a:r>
                <a:rPr lang="en-US" sz="2000" dirty="0">
                  <a:solidFill>
                    <a:srgbClr val="FFFFFF"/>
                  </a:solidFill>
                  <a:latin typeface="HK Grotesk Bold"/>
                </a:rPr>
                <a:t>PYTHON LIBRARIES</a:t>
              </a:r>
            </a:p>
          </p:txBody>
        </p:sp>
      </p:grpSp>
      <p:sp>
        <p:nvSpPr>
          <p:cNvPr id="27" name="Rectangle 26">
            <a:extLst>
              <a:ext uri="{FF2B5EF4-FFF2-40B4-BE49-F238E27FC236}">
                <a16:creationId xmlns:a16="http://schemas.microsoft.com/office/drawing/2014/main" id="{66DD0D94-53CA-41CF-B982-13E1AA679E6C}"/>
              </a:ext>
            </a:extLst>
          </p:cNvPr>
          <p:cNvSpPr/>
          <p:nvPr/>
        </p:nvSpPr>
        <p:spPr>
          <a:xfrm>
            <a:off x="1828800" y="6147071"/>
            <a:ext cx="4114800" cy="33030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8516510" cy="10287000"/>
          </a:xfrm>
          <a:prstGeom prst="rect">
            <a:avLst/>
          </a:prstGeom>
          <a:solidFill>
            <a:srgbClr val="191824"/>
          </a:solidFill>
        </p:spPr>
      </p:sp>
      <p:sp>
        <p:nvSpPr>
          <p:cNvPr id="4" name="TextBox 4"/>
          <p:cNvSpPr txBox="1"/>
          <p:nvPr/>
        </p:nvSpPr>
        <p:spPr>
          <a:xfrm>
            <a:off x="570795" y="3958026"/>
            <a:ext cx="7740983" cy="1957816"/>
          </a:xfrm>
          <a:prstGeom prst="rect">
            <a:avLst/>
          </a:prstGeom>
        </p:spPr>
        <p:txBody>
          <a:bodyPr lIns="0" tIns="0" rIns="0" bIns="0" rtlCol="0" anchor="t">
            <a:spAutoFit/>
          </a:bodyPr>
          <a:lstStyle/>
          <a:p>
            <a:pPr>
              <a:lnSpc>
                <a:spcPts val="7699"/>
              </a:lnSpc>
            </a:pPr>
            <a:r>
              <a:rPr lang="en-US" sz="7000">
                <a:solidFill>
                  <a:srgbClr val="FFFFFF"/>
                </a:solidFill>
                <a:latin typeface="HK Grotesk Bold"/>
              </a:rPr>
              <a:t>DATA </a:t>
            </a:r>
          </a:p>
          <a:p>
            <a:pPr>
              <a:lnSpc>
                <a:spcPts val="7700"/>
              </a:lnSpc>
            </a:pPr>
            <a:r>
              <a:rPr lang="en-US" sz="7000">
                <a:solidFill>
                  <a:srgbClr val="FFFFFF"/>
                </a:solidFill>
                <a:latin typeface="HK Grotesk Bold"/>
              </a:rPr>
              <a:t>PRE-PROCESSING</a:t>
            </a:r>
          </a:p>
        </p:txBody>
      </p:sp>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191824"/>
                </a:solidFill>
                <a:latin typeface="HK Grotesk Medium"/>
              </a:rPr>
              <a:t>23</a:t>
            </a:r>
          </a:p>
        </p:txBody>
      </p:sp>
      <p:sp>
        <p:nvSpPr>
          <p:cNvPr id="6" name="TextBox 6">
            <a:extLst>
              <a:ext uri="{FF2B5EF4-FFF2-40B4-BE49-F238E27FC236}">
                <a16:creationId xmlns:a16="http://schemas.microsoft.com/office/drawing/2014/main" id="{131B12A6-F334-4788-B984-271C5E0142B7}"/>
              </a:ext>
            </a:extLst>
          </p:cNvPr>
          <p:cNvSpPr txBox="1"/>
          <p:nvPr/>
        </p:nvSpPr>
        <p:spPr>
          <a:xfrm>
            <a:off x="9448800" y="3557573"/>
            <a:ext cx="8066379" cy="811632"/>
          </a:xfrm>
          <a:prstGeom prst="rect">
            <a:avLst/>
          </a:prstGeom>
        </p:spPr>
        <p:txBody>
          <a:bodyPr lIns="0" tIns="0" rIns="0" bIns="0" rtlCol="0" anchor="t">
            <a:spAutoFit/>
          </a:bodyPr>
          <a:lstStyle/>
          <a:p>
            <a:pPr>
              <a:lnSpc>
                <a:spcPts val="6160"/>
              </a:lnSpc>
            </a:pPr>
            <a:r>
              <a:rPr lang="en-US" sz="5600" dirty="0">
                <a:solidFill>
                  <a:srgbClr val="8BB6C2"/>
                </a:solidFill>
                <a:latin typeface="HK Grotesk Bold"/>
              </a:rPr>
              <a:t>SELF-TRAINED MODELS</a:t>
            </a:r>
          </a:p>
        </p:txBody>
      </p:sp>
      <p:sp>
        <p:nvSpPr>
          <p:cNvPr id="7" name="TextBox 7">
            <a:extLst>
              <a:ext uri="{FF2B5EF4-FFF2-40B4-BE49-F238E27FC236}">
                <a16:creationId xmlns:a16="http://schemas.microsoft.com/office/drawing/2014/main" id="{5D829FB9-36AA-4D0B-A431-66B78ED28D05}"/>
              </a:ext>
            </a:extLst>
          </p:cNvPr>
          <p:cNvSpPr txBox="1"/>
          <p:nvPr/>
        </p:nvSpPr>
        <p:spPr>
          <a:xfrm>
            <a:off x="9858561" y="4689864"/>
            <a:ext cx="7427024" cy="1515467"/>
          </a:xfrm>
          <a:prstGeom prst="rect">
            <a:avLst/>
          </a:prstGeom>
        </p:spPr>
        <p:txBody>
          <a:bodyPr lIns="0" tIns="0" rIns="0" bIns="0" rtlCol="0" anchor="t">
            <a:spAutoFit/>
          </a:bodyPr>
          <a:lstStyle/>
          <a:p>
            <a:pPr marL="594360" lvl="1" indent="-297180">
              <a:lnSpc>
                <a:spcPts val="3960"/>
              </a:lnSpc>
              <a:buFont typeface="Arial"/>
              <a:buChar char="•"/>
            </a:pPr>
            <a:r>
              <a:rPr lang="en-US" sz="3600" dirty="0">
                <a:solidFill>
                  <a:srgbClr val="272D30"/>
                </a:solidFill>
                <a:latin typeface="HK Grotesk Bold"/>
              </a:rPr>
              <a:t>DIALOGFLOW</a:t>
            </a:r>
          </a:p>
          <a:p>
            <a:pPr>
              <a:lnSpc>
                <a:spcPts val="3960"/>
              </a:lnSpc>
            </a:pPr>
            <a:endParaRPr lang="en-US" sz="3600" dirty="0">
              <a:solidFill>
                <a:srgbClr val="272D30"/>
              </a:solidFill>
              <a:latin typeface="HK Grotesk Bold"/>
            </a:endParaRPr>
          </a:p>
          <a:p>
            <a:pPr marL="594360" lvl="1" indent="-297180">
              <a:lnSpc>
                <a:spcPts val="3960"/>
              </a:lnSpc>
              <a:buFont typeface="Arial"/>
              <a:buChar char="•"/>
            </a:pPr>
            <a:r>
              <a:rPr lang="en-US" sz="3600" dirty="0">
                <a:solidFill>
                  <a:srgbClr val="272D30"/>
                </a:solidFill>
                <a:latin typeface="HK Grotesk Bold"/>
              </a:rPr>
              <a:t>TEXT CLASSIFICATION MODEL</a:t>
            </a:r>
          </a:p>
        </p:txBody>
      </p:sp>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26430" y="3526050"/>
            <a:ext cx="6838332" cy="3132872"/>
          </a:xfrm>
          <a:prstGeom prst="rect">
            <a:avLst/>
          </a:prstGeom>
        </p:spPr>
      </p:pic>
      <p:sp>
        <p:nvSpPr>
          <p:cNvPr id="3" name="TextBox 3"/>
          <p:cNvSpPr txBox="1"/>
          <p:nvPr/>
        </p:nvSpPr>
        <p:spPr>
          <a:xfrm>
            <a:off x="8011420" y="4091318"/>
            <a:ext cx="9247880" cy="3542711"/>
          </a:xfrm>
          <a:prstGeom prst="rect">
            <a:avLst/>
          </a:prstGeom>
        </p:spPr>
        <p:txBody>
          <a:bodyPr lIns="0" tIns="0" rIns="0" bIns="0" rtlCol="0" anchor="t">
            <a:spAutoFit/>
          </a:bodyPr>
          <a:lstStyle/>
          <a:p>
            <a:pPr marL="561340" lvl="1" indent="-280670">
              <a:lnSpc>
                <a:spcPts val="4759"/>
              </a:lnSpc>
              <a:buFont typeface="Arial"/>
              <a:buChar char="•"/>
            </a:pPr>
            <a:r>
              <a:rPr lang="en-US" sz="3399">
                <a:solidFill>
                  <a:srgbClr val="FFFFFF"/>
                </a:solidFill>
                <a:latin typeface="Open Sans Light"/>
              </a:rPr>
              <a:t>Input Permutation of 300 baby bonus FAQ model questions</a:t>
            </a:r>
          </a:p>
          <a:p>
            <a:pPr>
              <a:lnSpc>
                <a:spcPts val="4759"/>
              </a:lnSpc>
            </a:pPr>
            <a:endParaRPr lang="en-US" sz="3399">
              <a:solidFill>
                <a:srgbClr val="FFFFFF"/>
              </a:solidFill>
              <a:latin typeface="Open Sans Light"/>
            </a:endParaRPr>
          </a:p>
          <a:p>
            <a:pPr marL="561340" lvl="1" indent="-280670">
              <a:lnSpc>
                <a:spcPts val="4759"/>
              </a:lnSpc>
              <a:buFont typeface="Arial"/>
              <a:buChar char="•"/>
            </a:pPr>
            <a:r>
              <a:rPr lang="en-US" sz="3399">
                <a:solidFill>
                  <a:srgbClr val="FFFFFF"/>
                </a:solidFill>
                <a:latin typeface="Open Sans Light"/>
              </a:rPr>
              <a:t>Each model question consist of thousands of possible permutations</a:t>
            </a:r>
          </a:p>
          <a:p>
            <a:pPr>
              <a:lnSpc>
                <a:spcPts val="4648"/>
              </a:lnSpc>
              <a:spcBef>
                <a:spcPct val="0"/>
              </a:spcBef>
            </a:pPr>
            <a:endParaRPr lang="en-US" sz="3399">
              <a:solidFill>
                <a:srgbClr val="FFFFFF"/>
              </a:solidFill>
              <a:latin typeface="Open Sans Light"/>
            </a:endParaRPr>
          </a:p>
        </p:txBody>
      </p:sp>
      <p:sp>
        <p:nvSpPr>
          <p:cNvPr id="4" name="TextBox 4"/>
          <p:cNvSpPr txBox="1"/>
          <p:nvPr/>
        </p:nvSpPr>
        <p:spPr>
          <a:xfrm>
            <a:off x="626430" y="608567"/>
            <a:ext cx="14188606"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DATA PRE-PROCESSING</a:t>
            </a:r>
          </a:p>
        </p:txBody>
      </p:sp>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24</a:t>
            </a:r>
          </a:p>
        </p:txBody>
      </p:sp>
      <p:sp>
        <p:nvSpPr>
          <p:cNvPr id="6" name="TextBox 6"/>
          <p:cNvSpPr txBox="1"/>
          <p:nvPr/>
        </p:nvSpPr>
        <p:spPr>
          <a:xfrm>
            <a:off x="8011420" y="2784163"/>
            <a:ext cx="7634296"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FAQ Input Permutations</a:t>
            </a:r>
          </a:p>
        </p:txBody>
      </p:sp>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011420" y="4091318"/>
            <a:ext cx="9247880" cy="3552013"/>
          </a:xfrm>
          <a:prstGeom prst="rect">
            <a:avLst/>
          </a:prstGeom>
        </p:spPr>
        <p:txBody>
          <a:bodyPr lIns="0" tIns="0" rIns="0" bIns="0" rtlCol="0" anchor="t">
            <a:spAutoFit/>
          </a:bodyPr>
          <a:lstStyle/>
          <a:p>
            <a:pPr marL="561340" lvl="1" indent="-280670">
              <a:lnSpc>
                <a:spcPts val="4759"/>
              </a:lnSpc>
              <a:buFont typeface="Arial"/>
              <a:buChar char="•"/>
            </a:pPr>
            <a:r>
              <a:rPr lang="en-US" sz="3399">
                <a:solidFill>
                  <a:srgbClr val="FFFFFF"/>
                </a:solidFill>
                <a:latin typeface="Open Sans Light"/>
              </a:rPr>
              <a:t>Model question and answer pairs obtained from Baby bonus</a:t>
            </a:r>
          </a:p>
          <a:p>
            <a:pPr>
              <a:lnSpc>
                <a:spcPts val="4759"/>
              </a:lnSpc>
            </a:pPr>
            <a:endParaRPr lang="en-US" sz="3399">
              <a:solidFill>
                <a:srgbClr val="FFFFFF"/>
              </a:solidFill>
              <a:latin typeface="Open Sans Light"/>
            </a:endParaRPr>
          </a:p>
          <a:p>
            <a:pPr marL="561340" lvl="1" indent="-280670">
              <a:lnSpc>
                <a:spcPts val="4759"/>
              </a:lnSpc>
              <a:buFont typeface="Arial"/>
              <a:buChar char="•"/>
            </a:pPr>
            <a:r>
              <a:rPr lang="en-US" sz="3399">
                <a:solidFill>
                  <a:srgbClr val="FFFFFF"/>
                </a:solidFill>
                <a:latin typeface="Open Sans Light"/>
              </a:rPr>
              <a:t>Used for direct retrieval of responses given identified intentions</a:t>
            </a:r>
          </a:p>
          <a:p>
            <a:pPr>
              <a:lnSpc>
                <a:spcPts val="4759"/>
              </a:lnSpc>
              <a:spcBef>
                <a:spcPct val="0"/>
              </a:spcBef>
            </a:pPr>
            <a:endParaRPr lang="en-US" sz="3399">
              <a:solidFill>
                <a:srgbClr val="FFFFFF"/>
              </a:solidFill>
              <a:latin typeface="Open Sans Light"/>
            </a:endParaRPr>
          </a:p>
        </p:txBody>
      </p:sp>
      <p:pic>
        <p:nvPicPr>
          <p:cNvPr id="3" name="Picture 3"/>
          <p:cNvPicPr>
            <a:picLocks noChangeAspect="1"/>
          </p:cNvPicPr>
          <p:nvPr/>
        </p:nvPicPr>
        <p:blipFill>
          <a:blip r:embed="rId3"/>
          <a:srcRect/>
          <a:stretch>
            <a:fillRect/>
          </a:stretch>
        </p:blipFill>
        <p:spPr>
          <a:xfrm>
            <a:off x="626430" y="3988655"/>
            <a:ext cx="7094303" cy="1664778"/>
          </a:xfrm>
          <a:prstGeom prst="rect">
            <a:avLst/>
          </a:prstGeom>
        </p:spPr>
      </p:pic>
      <p:sp>
        <p:nvSpPr>
          <p:cNvPr id="4" name="TextBox 4"/>
          <p:cNvSpPr txBox="1"/>
          <p:nvPr/>
        </p:nvSpPr>
        <p:spPr>
          <a:xfrm>
            <a:off x="626430" y="608567"/>
            <a:ext cx="14188606"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DATA PRE-PROCESSING</a:t>
            </a:r>
          </a:p>
        </p:txBody>
      </p:sp>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25</a:t>
            </a:r>
          </a:p>
        </p:txBody>
      </p:sp>
      <p:sp>
        <p:nvSpPr>
          <p:cNvPr id="6" name="TextBox 6"/>
          <p:cNvSpPr txBox="1"/>
          <p:nvPr/>
        </p:nvSpPr>
        <p:spPr>
          <a:xfrm>
            <a:off x="8011420" y="2784163"/>
            <a:ext cx="7634296"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Model Question Answer</a:t>
            </a:r>
          </a:p>
        </p:txBody>
      </p:sp>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973178" y="2345668"/>
            <a:ext cx="5390644" cy="2469637"/>
          </a:xfrm>
          <a:prstGeom prst="rect">
            <a:avLst/>
          </a:prstGeom>
        </p:spPr>
      </p:pic>
      <p:pic>
        <p:nvPicPr>
          <p:cNvPr id="3" name="Picture 3"/>
          <p:cNvPicPr>
            <a:picLocks noChangeAspect="1"/>
          </p:cNvPicPr>
          <p:nvPr/>
        </p:nvPicPr>
        <p:blipFill>
          <a:blip r:embed="rId4"/>
          <a:srcRect/>
          <a:stretch>
            <a:fillRect/>
          </a:stretch>
        </p:blipFill>
        <p:spPr>
          <a:xfrm>
            <a:off x="9657088" y="3051181"/>
            <a:ext cx="6846784" cy="1606694"/>
          </a:xfrm>
          <a:prstGeom prst="rect">
            <a:avLst/>
          </a:prstGeom>
        </p:spPr>
      </p:pic>
      <p:pic>
        <p:nvPicPr>
          <p:cNvPr id="4" name="Picture 4"/>
          <p:cNvPicPr>
            <a:picLocks noChangeAspect="1"/>
          </p:cNvPicPr>
          <p:nvPr/>
        </p:nvPicPr>
        <p:blipFill>
          <a:blip r:embed="rId5"/>
          <a:srcRect/>
          <a:stretch>
            <a:fillRect/>
          </a:stretch>
        </p:blipFill>
        <p:spPr>
          <a:xfrm>
            <a:off x="8056324" y="3360859"/>
            <a:ext cx="987338" cy="987338"/>
          </a:xfrm>
          <a:prstGeom prst="rect">
            <a:avLst/>
          </a:prstGeom>
        </p:spPr>
      </p:pic>
      <p:sp>
        <p:nvSpPr>
          <p:cNvPr id="5" name="TextBox 5"/>
          <p:cNvSpPr txBox="1"/>
          <p:nvPr/>
        </p:nvSpPr>
        <p:spPr>
          <a:xfrm>
            <a:off x="626430" y="608567"/>
            <a:ext cx="14188606"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DATA PRE-PROCESSING</a:t>
            </a:r>
          </a:p>
        </p:txBody>
      </p:sp>
      <p:sp>
        <p:nvSpPr>
          <p:cNvPr id="6" name="TextBox 6"/>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26</a:t>
            </a:r>
          </a:p>
        </p:txBody>
      </p:sp>
      <p:sp>
        <p:nvSpPr>
          <p:cNvPr id="7" name="TextBox 7"/>
          <p:cNvSpPr txBox="1"/>
          <p:nvPr/>
        </p:nvSpPr>
        <p:spPr>
          <a:xfrm>
            <a:off x="1784128" y="5015842"/>
            <a:ext cx="5768744"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Intent Permutation</a:t>
            </a:r>
          </a:p>
        </p:txBody>
      </p:sp>
      <p:sp>
        <p:nvSpPr>
          <p:cNvPr id="8" name="TextBox 8"/>
          <p:cNvSpPr txBox="1"/>
          <p:nvPr/>
        </p:nvSpPr>
        <p:spPr>
          <a:xfrm>
            <a:off x="11560394" y="4791606"/>
            <a:ext cx="3510615"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Model QA </a:t>
            </a:r>
          </a:p>
        </p:txBody>
      </p:sp>
      <p:sp>
        <p:nvSpPr>
          <p:cNvPr id="9" name="TextBox 9"/>
          <p:cNvSpPr txBox="1"/>
          <p:nvPr/>
        </p:nvSpPr>
        <p:spPr>
          <a:xfrm>
            <a:off x="4520579" y="5938675"/>
            <a:ext cx="9046167" cy="3671967"/>
          </a:xfrm>
          <a:prstGeom prst="rect">
            <a:avLst/>
          </a:prstGeom>
        </p:spPr>
        <p:txBody>
          <a:bodyPr lIns="0" tIns="0" rIns="0" bIns="0" rtlCol="0" anchor="t">
            <a:spAutoFit/>
          </a:bodyPr>
          <a:lstStyle/>
          <a:p>
            <a:pPr>
              <a:lnSpc>
                <a:spcPts val="5719"/>
              </a:lnSpc>
            </a:pPr>
            <a:r>
              <a:rPr lang="en-US" sz="5199" dirty="0">
                <a:solidFill>
                  <a:srgbClr val="FFFFFF"/>
                </a:solidFill>
                <a:latin typeface="HK Grotesk Bold"/>
              </a:rPr>
              <a:t>{</a:t>
            </a:r>
          </a:p>
          <a:p>
            <a:pPr>
              <a:lnSpc>
                <a:spcPts val="5719"/>
              </a:lnSpc>
            </a:pPr>
            <a:r>
              <a:rPr lang="en-US" sz="5199" dirty="0">
                <a:solidFill>
                  <a:srgbClr val="FFFFFF"/>
                </a:solidFill>
                <a:latin typeface="HK Grotesk Bold"/>
              </a:rPr>
              <a:t> Intent: Model Question,</a:t>
            </a:r>
          </a:p>
          <a:p>
            <a:pPr>
              <a:lnSpc>
                <a:spcPts val="5719"/>
              </a:lnSpc>
            </a:pPr>
            <a:r>
              <a:rPr lang="en-US" sz="1998" dirty="0">
                <a:solidFill>
                  <a:srgbClr val="FFFFFF"/>
                </a:solidFill>
                <a:latin typeface="Arimo"/>
              </a:rPr>
              <a:t> </a:t>
            </a:r>
            <a:r>
              <a:rPr lang="en-US" sz="5200" dirty="0">
                <a:solidFill>
                  <a:srgbClr val="FFFFFF"/>
                </a:solidFill>
                <a:latin typeface="HK Grotesk Bold" panose="020B0604020202020204" charset="0"/>
              </a:rPr>
              <a:t>Pattern: [Permutation</a:t>
            </a:r>
            <a:r>
              <a:rPr lang="en-US" sz="5199" dirty="0">
                <a:solidFill>
                  <a:srgbClr val="FFFFFF"/>
                </a:solidFill>
                <a:latin typeface="HK Grotesk Bold"/>
              </a:rPr>
              <a:t>,..],</a:t>
            </a:r>
          </a:p>
          <a:p>
            <a:pPr>
              <a:lnSpc>
                <a:spcPts val="5719"/>
              </a:lnSpc>
            </a:pPr>
            <a:r>
              <a:rPr lang="en-US" sz="5199" dirty="0">
                <a:solidFill>
                  <a:srgbClr val="FFFFFF"/>
                </a:solidFill>
                <a:latin typeface="HK Grotesk Bold"/>
              </a:rPr>
              <a:t> Response: Model Answer</a:t>
            </a:r>
          </a:p>
          <a:p>
            <a:pPr>
              <a:lnSpc>
                <a:spcPts val="5720"/>
              </a:lnSpc>
            </a:pPr>
            <a:r>
              <a:rPr lang="en-US" sz="5199" dirty="0">
                <a:solidFill>
                  <a:srgbClr val="FFFFFF"/>
                </a:solidFill>
                <a:latin typeface="HK Grotesk Bold"/>
              </a:rPr>
              <a:t>}</a:t>
            </a:r>
          </a:p>
        </p:txBody>
      </p:sp>
    </p:spTree>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011420" y="4091318"/>
            <a:ext cx="9247880" cy="2947428"/>
          </a:xfrm>
          <a:prstGeom prst="rect">
            <a:avLst/>
          </a:prstGeom>
        </p:spPr>
        <p:txBody>
          <a:bodyPr lIns="0" tIns="0" rIns="0" bIns="0" rtlCol="0" anchor="t">
            <a:spAutoFit/>
          </a:bodyPr>
          <a:lstStyle/>
          <a:p>
            <a:pPr marL="561340" lvl="1" indent="-280670">
              <a:lnSpc>
                <a:spcPts val="4759"/>
              </a:lnSpc>
              <a:buFont typeface="Arial"/>
              <a:buChar char="•"/>
            </a:pPr>
            <a:r>
              <a:rPr lang="en-US" sz="3399">
                <a:solidFill>
                  <a:srgbClr val="FFFFFF"/>
                </a:solidFill>
                <a:latin typeface="Open Sans Light"/>
              </a:rPr>
              <a:t>Usage of Dialogflow API for intent uploading</a:t>
            </a:r>
          </a:p>
          <a:p>
            <a:pPr>
              <a:lnSpc>
                <a:spcPts val="4759"/>
              </a:lnSpc>
            </a:pPr>
            <a:endParaRPr lang="en-US" sz="3399">
              <a:solidFill>
                <a:srgbClr val="FFFFFF"/>
              </a:solidFill>
              <a:latin typeface="Open Sans Light"/>
            </a:endParaRPr>
          </a:p>
          <a:p>
            <a:pPr marL="561340" lvl="1" indent="-280670">
              <a:lnSpc>
                <a:spcPts val="4759"/>
              </a:lnSpc>
              <a:buFont typeface="Arial"/>
              <a:buChar char="•"/>
            </a:pPr>
            <a:r>
              <a:rPr lang="en-US" sz="3399">
                <a:solidFill>
                  <a:srgbClr val="FFFFFF"/>
                </a:solidFill>
                <a:latin typeface="Open Sans Light"/>
              </a:rPr>
              <a:t>Batch uploading of intent object due to request restrictions</a:t>
            </a:r>
          </a:p>
          <a:p>
            <a:pPr>
              <a:lnSpc>
                <a:spcPts val="4648"/>
              </a:lnSpc>
              <a:spcBef>
                <a:spcPct val="0"/>
              </a:spcBef>
            </a:pPr>
            <a:endParaRPr lang="en-US" sz="3399">
              <a:solidFill>
                <a:srgbClr val="FFFFFF"/>
              </a:solidFill>
              <a:latin typeface="Open Sans Light"/>
            </a:endParaRPr>
          </a:p>
        </p:txBody>
      </p:sp>
      <p:pic>
        <p:nvPicPr>
          <p:cNvPr id="3" name="Picture 3"/>
          <p:cNvPicPr>
            <a:picLocks noChangeAspect="1"/>
          </p:cNvPicPr>
          <p:nvPr/>
        </p:nvPicPr>
        <p:blipFill>
          <a:blip r:embed="rId3"/>
          <a:srcRect l="8440" t="8782" r="7100" b="14866"/>
          <a:stretch>
            <a:fillRect/>
          </a:stretch>
        </p:blipFill>
        <p:spPr>
          <a:xfrm>
            <a:off x="2578243" y="5614688"/>
            <a:ext cx="3359175" cy="1123934"/>
          </a:xfrm>
          <a:prstGeom prst="rect">
            <a:avLst/>
          </a:prstGeom>
        </p:spPr>
      </p:pic>
      <p:pic>
        <p:nvPicPr>
          <p:cNvPr id="4" name="Picture 4"/>
          <p:cNvPicPr>
            <a:picLocks noChangeAspect="1"/>
          </p:cNvPicPr>
          <p:nvPr/>
        </p:nvPicPr>
        <p:blipFill>
          <a:blip r:embed="rId4"/>
          <a:srcRect/>
          <a:stretch>
            <a:fillRect/>
          </a:stretch>
        </p:blipFill>
        <p:spPr>
          <a:xfrm rot="3000291">
            <a:off x="2346935" y="3693184"/>
            <a:ext cx="1809330" cy="1495616"/>
          </a:xfrm>
          <a:prstGeom prst="rect">
            <a:avLst/>
          </a:prstGeom>
        </p:spPr>
      </p:pic>
      <p:sp>
        <p:nvSpPr>
          <p:cNvPr id="5" name="TextBox 5"/>
          <p:cNvSpPr txBox="1"/>
          <p:nvPr/>
        </p:nvSpPr>
        <p:spPr>
          <a:xfrm>
            <a:off x="626430" y="608567"/>
            <a:ext cx="14188606"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DATA PRE-PROCESSING</a:t>
            </a:r>
          </a:p>
        </p:txBody>
      </p:sp>
      <p:sp>
        <p:nvSpPr>
          <p:cNvPr id="6" name="TextBox 6"/>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27</a:t>
            </a:r>
          </a:p>
        </p:txBody>
      </p:sp>
      <p:sp>
        <p:nvSpPr>
          <p:cNvPr id="7" name="TextBox 7"/>
          <p:cNvSpPr txBox="1"/>
          <p:nvPr/>
        </p:nvSpPr>
        <p:spPr>
          <a:xfrm>
            <a:off x="8011420" y="2784163"/>
            <a:ext cx="8611028"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Training of Dialogflow </a:t>
            </a:r>
          </a:p>
        </p:txBody>
      </p:sp>
      <p:sp>
        <p:nvSpPr>
          <p:cNvPr id="8" name="TextBox 8"/>
          <p:cNvSpPr txBox="1"/>
          <p:nvPr/>
        </p:nvSpPr>
        <p:spPr>
          <a:xfrm>
            <a:off x="3560079" y="2774638"/>
            <a:ext cx="1395501" cy="508976"/>
          </a:xfrm>
          <a:prstGeom prst="rect">
            <a:avLst/>
          </a:prstGeom>
        </p:spPr>
        <p:txBody>
          <a:bodyPr lIns="0" tIns="0" rIns="0" bIns="0" rtlCol="0" anchor="t">
            <a:spAutoFit/>
          </a:bodyPr>
          <a:lstStyle/>
          <a:p>
            <a:pPr>
              <a:lnSpc>
                <a:spcPts val="3960"/>
              </a:lnSpc>
            </a:pPr>
            <a:r>
              <a:rPr lang="en-US" sz="3600">
                <a:solidFill>
                  <a:srgbClr val="FFFFFF"/>
                </a:solidFill>
                <a:latin typeface="HK Grotesk Bold"/>
              </a:rPr>
              <a:t>Client </a:t>
            </a:r>
          </a:p>
        </p:txBody>
      </p:sp>
      <p:pic>
        <p:nvPicPr>
          <p:cNvPr id="9" name="Picture 9"/>
          <p:cNvPicPr>
            <a:picLocks noChangeAspect="1"/>
          </p:cNvPicPr>
          <p:nvPr/>
        </p:nvPicPr>
        <p:blipFill>
          <a:blip r:embed="rId5"/>
          <a:srcRect/>
          <a:stretch>
            <a:fillRect/>
          </a:stretch>
        </p:blipFill>
        <p:spPr>
          <a:xfrm rot="-7531244">
            <a:off x="4314231" y="3437817"/>
            <a:ext cx="1809330" cy="1495616"/>
          </a:xfrm>
          <a:prstGeom prst="rect">
            <a:avLst/>
          </a:prstGeom>
        </p:spPr>
      </p:pic>
      <p:sp>
        <p:nvSpPr>
          <p:cNvPr id="10" name="TextBox 10"/>
          <p:cNvSpPr txBox="1"/>
          <p:nvPr/>
        </p:nvSpPr>
        <p:spPr>
          <a:xfrm>
            <a:off x="335316" y="3453594"/>
            <a:ext cx="2410135" cy="1492637"/>
          </a:xfrm>
          <a:prstGeom prst="rect">
            <a:avLst/>
          </a:prstGeom>
        </p:spPr>
        <p:txBody>
          <a:bodyPr lIns="0" tIns="0" rIns="0" bIns="0" rtlCol="0" anchor="t">
            <a:spAutoFit/>
          </a:bodyPr>
          <a:lstStyle/>
          <a:p>
            <a:pPr>
              <a:lnSpc>
                <a:spcPts val="3960"/>
              </a:lnSpc>
            </a:pPr>
            <a:r>
              <a:rPr lang="en-US" sz="3600">
                <a:solidFill>
                  <a:srgbClr val="FFFFFF"/>
                </a:solidFill>
                <a:latin typeface="HK Grotesk Bold"/>
              </a:rPr>
              <a:t>Batch of intent data object</a:t>
            </a:r>
          </a:p>
        </p:txBody>
      </p:sp>
      <p:sp>
        <p:nvSpPr>
          <p:cNvPr id="11" name="TextBox 11"/>
          <p:cNvSpPr txBox="1"/>
          <p:nvPr/>
        </p:nvSpPr>
        <p:spPr>
          <a:xfrm>
            <a:off x="5747864" y="4186568"/>
            <a:ext cx="1821192" cy="508976"/>
          </a:xfrm>
          <a:prstGeom prst="rect">
            <a:avLst/>
          </a:prstGeom>
        </p:spPr>
        <p:txBody>
          <a:bodyPr lIns="0" tIns="0" rIns="0" bIns="0" rtlCol="0" anchor="t">
            <a:spAutoFit/>
          </a:bodyPr>
          <a:lstStyle/>
          <a:p>
            <a:pPr>
              <a:lnSpc>
                <a:spcPts val="3960"/>
              </a:lnSpc>
            </a:pPr>
            <a:r>
              <a:rPr lang="en-US" sz="3600">
                <a:solidFill>
                  <a:srgbClr val="FFFFFF"/>
                </a:solidFill>
                <a:latin typeface="HK Grotesk Bold"/>
              </a:rPr>
              <a:t>Success</a:t>
            </a:r>
          </a:p>
        </p:txBody>
      </p:sp>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a:off x="626430" y="3643031"/>
            <a:ext cx="1762504" cy="1151558"/>
            <a:chOff x="0" y="0"/>
            <a:chExt cx="2929283" cy="1913890"/>
          </a:xfrm>
        </p:grpSpPr>
        <p:sp>
          <p:nvSpPr>
            <p:cNvPr id="3" name="Freeform 3"/>
            <p:cNvSpPr/>
            <p:nvPr/>
          </p:nvSpPr>
          <p:spPr>
            <a:xfrm>
              <a:off x="0" y="0"/>
              <a:ext cx="2929283" cy="1913890"/>
            </a:xfrm>
            <a:custGeom>
              <a:avLst/>
              <a:gdLst/>
              <a:ahLst/>
              <a:cxnLst/>
              <a:rect l="l" t="t" r="r" b="b"/>
              <a:pathLst>
                <a:path w="2929283" h="1913890">
                  <a:moveTo>
                    <a:pt x="0" y="0"/>
                  </a:moveTo>
                  <a:lnTo>
                    <a:pt x="2929283" y="0"/>
                  </a:lnTo>
                  <a:lnTo>
                    <a:pt x="2929283" y="1913890"/>
                  </a:lnTo>
                  <a:lnTo>
                    <a:pt x="0" y="1913890"/>
                  </a:lnTo>
                  <a:close/>
                </a:path>
              </a:pathLst>
            </a:custGeom>
            <a:solidFill>
              <a:srgbClr val="54A4A6"/>
            </a:solidFill>
          </p:spPr>
        </p:sp>
      </p:grpSp>
      <p:grpSp>
        <p:nvGrpSpPr>
          <p:cNvPr id="4" name="Group 4"/>
          <p:cNvGrpSpPr/>
          <p:nvPr/>
        </p:nvGrpSpPr>
        <p:grpSpPr>
          <a:xfrm>
            <a:off x="816281" y="4124656"/>
            <a:ext cx="1937806" cy="1064718"/>
            <a:chOff x="0" y="0"/>
            <a:chExt cx="2131779" cy="1171296"/>
          </a:xfrm>
        </p:grpSpPr>
        <p:sp>
          <p:nvSpPr>
            <p:cNvPr id="5" name="Freeform 5"/>
            <p:cNvSpPr/>
            <p:nvPr/>
          </p:nvSpPr>
          <p:spPr>
            <a:xfrm>
              <a:off x="0" y="0"/>
              <a:ext cx="2131779" cy="1171296"/>
            </a:xfrm>
            <a:custGeom>
              <a:avLst/>
              <a:gdLst/>
              <a:ahLst/>
              <a:cxnLst/>
              <a:rect l="l" t="t" r="r" b="b"/>
              <a:pathLst>
                <a:path w="2131779" h="1171296">
                  <a:moveTo>
                    <a:pt x="0" y="0"/>
                  </a:moveTo>
                  <a:lnTo>
                    <a:pt x="2131779" y="0"/>
                  </a:lnTo>
                  <a:lnTo>
                    <a:pt x="2131779" y="1171296"/>
                  </a:lnTo>
                  <a:lnTo>
                    <a:pt x="0" y="1171296"/>
                  </a:lnTo>
                  <a:close/>
                </a:path>
              </a:pathLst>
            </a:custGeom>
            <a:solidFill>
              <a:srgbClr val="8BB6C2"/>
            </a:solidFill>
          </p:spPr>
        </p:sp>
      </p:grpSp>
      <p:grpSp>
        <p:nvGrpSpPr>
          <p:cNvPr id="6" name="Group 6"/>
          <p:cNvGrpSpPr/>
          <p:nvPr/>
        </p:nvGrpSpPr>
        <p:grpSpPr>
          <a:xfrm>
            <a:off x="1071612" y="4554237"/>
            <a:ext cx="1894060" cy="1016327"/>
            <a:chOff x="0" y="0"/>
            <a:chExt cx="3566786" cy="1913890"/>
          </a:xfrm>
        </p:grpSpPr>
        <p:sp>
          <p:nvSpPr>
            <p:cNvPr id="7" name="Freeform 7"/>
            <p:cNvSpPr/>
            <p:nvPr/>
          </p:nvSpPr>
          <p:spPr>
            <a:xfrm>
              <a:off x="0" y="0"/>
              <a:ext cx="3566785" cy="1913890"/>
            </a:xfrm>
            <a:custGeom>
              <a:avLst/>
              <a:gdLst/>
              <a:ahLst/>
              <a:cxnLst/>
              <a:rect l="l" t="t" r="r" b="b"/>
              <a:pathLst>
                <a:path w="3566785" h="1913890">
                  <a:moveTo>
                    <a:pt x="0" y="0"/>
                  </a:moveTo>
                  <a:lnTo>
                    <a:pt x="3566785" y="0"/>
                  </a:lnTo>
                  <a:lnTo>
                    <a:pt x="3566785" y="1913890"/>
                  </a:lnTo>
                  <a:lnTo>
                    <a:pt x="0" y="1913890"/>
                  </a:lnTo>
                  <a:close/>
                </a:path>
              </a:pathLst>
            </a:custGeom>
            <a:solidFill>
              <a:srgbClr val="8BB6C2"/>
            </a:solidFill>
          </p:spPr>
        </p:sp>
      </p:grpSp>
      <p:grpSp>
        <p:nvGrpSpPr>
          <p:cNvPr id="8" name="Group 8"/>
          <p:cNvGrpSpPr/>
          <p:nvPr/>
        </p:nvGrpSpPr>
        <p:grpSpPr>
          <a:xfrm>
            <a:off x="626430" y="7257114"/>
            <a:ext cx="1829851" cy="1195560"/>
            <a:chOff x="0" y="0"/>
            <a:chExt cx="2929283" cy="1913890"/>
          </a:xfrm>
        </p:grpSpPr>
        <p:sp>
          <p:nvSpPr>
            <p:cNvPr id="9" name="Freeform 9"/>
            <p:cNvSpPr/>
            <p:nvPr/>
          </p:nvSpPr>
          <p:spPr>
            <a:xfrm>
              <a:off x="0" y="0"/>
              <a:ext cx="2929283" cy="1913890"/>
            </a:xfrm>
            <a:custGeom>
              <a:avLst/>
              <a:gdLst/>
              <a:ahLst/>
              <a:cxnLst/>
              <a:rect l="l" t="t" r="r" b="b"/>
              <a:pathLst>
                <a:path w="2929283" h="1913890">
                  <a:moveTo>
                    <a:pt x="0" y="0"/>
                  </a:moveTo>
                  <a:lnTo>
                    <a:pt x="2929283" y="0"/>
                  </a:lnTo>
                  <a:lnTo>
                    <a:pt x="2929283" y="1913890"/>
                  </a:lnTo>
                  <a:lnTo>
                    <a:pt x="0" y="1913890"/>
                  </a:lnTo>
                  <a:close/>
                </a:path>
              </a:pathLst>
            </a:custGeom>
            <a:solidFill>
              <a:srgbClr val="54A4A6"/>
            </a:solidFill>
          </p:spPr>
        </p:sp>
      </p:grpSp>
      <p:grpSp>
        <p:nvGrpSpPr>
          <p:cNvPr id="10" name="Group 10"/>
          <p:cNvGrpSpPr/>
          <p:nvPr/>
        </p:nvGrpSpPr>
        <p:grpSpPr>
          <a:xfrm>
            <a:off x="823535" y="7757142"/>
            <a:ext cx="2011851" cy="1105402"/>
            <a:chOff x="0" y="0"/>
            <a:chExt cx="2131779" cy="1171296"/>
          </a:xfrm>
        </p:grpSpPr>
        <p:sp>
          <p:nvSpPr>
            <p:cNvPr id="11" name="Freeform 11"/>
            <p:cNvSpPr/>
            <p:nvPr/>
          </p:nvSpPr>
          <p:spPr>
            <a:xfrm>
              <a:off x="0" y="0"/>
              <a:ext cx="2131779" cy="1171296"/>
            </a:xfrm>
            <a:custGeom>
              <a:avLst/>
              <a:gdLst/>
              <a:ahLst/>
              <a:cxnLst/>
              <a:rect l="l" t="t" r="r" b="b"/>
              <a:pathLst>
                <a:path w="2131779" h="1171296">
                  <a:moveTo>
                    <a:pt x="0" y="0"/>
                  </a:moveTo>
                  <a:lnTo>
                    <a:pt x="2131779" y="0"/>
                  </a:lnTo>
                  <a:lnTo>
                    <a:pt x="2131779" y="1171296"/>
                  </a:lnTo>
                  <a:lnTo>
                    <a:pt x="0" y="1171296"/>
                  </a:lnTo>
                  <a:close/>
                </a:path>
              </a:pathLst>
            </a:custGeom>
            <a:solidFill>
              <a:srgbClr val="8BB6C2"/>
            </a:solidFill>
          </p:spPr>
        </p:sp>
      </p:grpSp>
      <p:grpSp>
        <p:nvGrpSpPr>
          <p:cNvPr id="12" name="Group 12"/>
          <p:cNvGrpSpPr/>
          <p:nvPr/>
        </p:nvGrpSpPr>
        <p:grpSpPr>
          <a:xfrm>
            <a:off x="1088622" y="8203138"/>
            <a:ext cx="1966433" cy="1055162"/>
            <a:chOff x="0" y="0"/>
            <a:chExt cx="3566786" cy="1913890"/>
          </a:xfrm>
        </p:grpSpPr>
        <p:sp>
          <p:nvSpPr>
            <p:cNvPr id="13" name="Freeform 13"/>
            <p:cNvSpPr/>
            <p:nvPr/>
          </p:nvSpPr>
          <p:spPr>
            <a:xfrm>
              <a:off x="0" y="0"/>
              <a:ext cx="3566785" cy="1913890"/>
            </a:xfrm>
            <a:custGeom>
              <a:avLst/>
              <a:gdLst/>
              <a:ahLst/>
              <a:cxnLst/>
              <a:rect l="l" t="t" r="r" b="b"/>
              <a:pathLst>
                <a:path w="3566785" h="1913890">
                  <a:moveTo>
                    <a:pt x="0" y="0"/>
                  </a:moveTo>
                  <a:lnTo>
                    <a:pt x="3566785" y="0"/>
                  </a:lnTo>
                  <a:lnTo>
                    <a:pt x="3566785" y="1913890"/>
                  </a:lnTo>
                  <a:lnTo>
                    <a:pt x="0" y="1913890"/>
                  </a:lnTo>
                  <a:close/>
                </a:path>
              </a:pathLst>
            </a:custGeom>
            <a:solidFill>
              <a:srgbClr val="8BB6C2"/>
            </a:solidFill>
          </p:spPr>
        </p:sp>
      </p:grpSp>
      <p:grpSp>
        <p:nvGrpSpPr>
          <p:cNvPr id="14" name="Group 14"/>
          <p:cNvGrpSpPr/>
          <p:nvPr/>
        </p:nvGrpSpPr>
        <p:grpSpPr>
          <a:xfrm>
            <a:off x="3636308" y="5785236"/>
            <a:ext cx="1421146" cy="1342414"/>
            <a:chOff x="0" y="0"/>
            <a:chExt cx="1894806" cy="1789833"/>
          </a:xfrm>
        </p:grpSpPr>
        <p:sp>
          <p:nvSpPr>
            <p:cNvPr id="15" name="Freeform 15"/>
            <p:cNvSpPr/>
            <p:nvPr/>
          </p:nvSpPr>
          <p:spPr>
            <a:xfrm>
              <a:off x="0" y="0"/>
              <a:ext cx="1894806" cy="1789833"/>
            </a:xfrm>
            <a:custGeom>
              <a:avLst/>
              <a:gdLst/>
              <a:ahLst/>
              <a:cxnLst/>
              <a:rect l="l" t="t" r="r" b="b"/>
              <a:pathLst>
                <a:path w="1894806" h="1789833">
                  <a:moveTo>
                    <a:pt x="0" y="0"/>
                  </a:moveTo>
                  <a:lnTo>
                    <a:pt x="1894806" y="0"/>
                  </a:lnTo>
                  <a:lnTo>
                    <a:pt x="1894806" y="1789833"/>
                  </a:lnTo>
                  <a:lnTo>
                    <a:pt x="0" y="1789833"/>
                  </a:lnTo>
                  <a:close/>
                </a:path>
              </a:pathLst>
            </a:custGeom>
            <a:solidFill>
              <a:srgbClr val="FFFFFF"/>
            </a:solidFill>
          </p:spPr>
        </p:sp>
      </p:grpSp>
      <p:grpSp>
        <p:nvGrpSpPr>
          <p:cNvPr id="16" name="Group 16"/>
          <p:cNvGrpSpPr/>
          <p:nvPr/>
        </p:nvGrpSpPr>
        <p:grpSpPr>
          <a:xfrm rot="2552230">
            <a:off x="2945782" y="4982817"/>
            <a:ext cx="1502839" cy="261722"/>
            <a:chOff x="0" y="0"/>
            <a:chExt cx="2464864" cy="429260"/>
          </a:xfrm>
        </p:grpSpPr>
        <p:sp>
          <p:nvSpPr>
            <p:cNvPr id="17" name="Freeform 17"/>
            <p:cNvSpPr/>
            <p:nvPr/>
          </p:nvSpPr>
          <p:spPr>
            <a:xfrm>
              <a:off x="0" y="-5080"/>
              <a:ext cx="2464864" cy="434340"/>
            </a:xfrm>
            <a:custGeom>
              <a:avLst/>
              <a:gdLst/>
              <a:ahLst/>
              <a:cxnLst/>
              <a:rect l="l" t="t" r="r" b="b"/>
              <a:pathLst>
                <a:path w="2464864" h="434340">
                  <a:moveTo>
                    <a:pt x="2447084" y="187960"/>
                  </a:moveTo>
                  <a:lnTo>
                    <a:pt x="2185464" y="11430"/>
                  </a:lnTo>
                  <a:cubicBezTo>
                    <a:pt x="2167684" y="0"/>
                    <a:pt x="2144824" y="3810"/>
                    <a:pt x="2132124" y="21590"/>
                  </a:cubicBezTo>
                  <a:cubicBezTo>
                    <a:pt x="2120694" y="39370"/>
                    <a:pt x="2124504" y="62230"/>
                    <a:pt x="2142284" y="74930"/>
                  </a:cubicBezTo>
                  <a:lnTo>
                    <a:pt x="2301034" y="181610"/>
                  </a:lnTo>
                  <a:lnTo>
                    <a:pt x="0" y="181610"/>
                  </a:lnTo>
                  <a:lnTo>
                    <a:pt x="0" y="257810"/>
                  </a:lnTo>
                  <a:lnTo>
                    <a:pt x="2301034" y="257810"/>
                  </a:lnTo>
                  <a:lnTo>
                    <a:pt x="2142284" y="364490"/>
                  </a:lnTo>
                  <a:cubicBezTo>
                    <a:pt x="2124504" y="375920"/>
                    <a:pt x="2120694" y="400050"/>
                    <a:pt x="2132124" y="417830"/>
                  </a:cubicBezTo>
                  <a:cubicBezTo>
                    <a:pt x="2139744" y="429260"/>
                    <a:pt x="2151174" y="434340"/>
                    <a:pt x="2163874" y="434340"/>
                  </a:cubicBezTo>
                  <a:cubicBezTo>
                    <a:pt x="2171494" y="434340"/>
                    <a:pt x="2179114" y="431800"/>
                    <a:pt x="2185464" y="427990"/>
                  </a:cubicBezTo>
                  <a:lnTo>
                    <a:pt x="2448354" y="251460"/>
                  </a:lnTo>
                  <a:cubicBezTo>
                    <a:pt x="2458514" y="243840"/>
                    <a:pt x="2464864" y="232410"/>
                    <a:pt x="2464864" y="219710"/>
                  </a:cubicBezTo>
                  <a:cubicBezTo>
                    <a:pt x="2464864" y="207010"/>
                    <a:pt x="2458514" y="195580"/>
                    <a:pt x="2447084" y="187960"/>
                  </a:cubicBezTo>
                  <a:close/>
                </a:path>
              </a:pathLst>
            </a:custGeom>
            <a:solidFill>
              <a:srgbClr val="FFFFFF"/>
            </a:solidFill>
          </p:spPr>
        </p:sp>
      </p:grpSp>
      <p:grpSp>
        <p:nvGrpSpPr>
          <p:cNvPr id="18" name="Group 18"/>
          <p:cNvGrpSpPr/>
          <p:nvPr/>
        </p:nvGrpSpPr>
        <p:grpSpPr>
          <a:xfrm rot="-2799200">
            <a:off x="2932458" y="7719032"/>
            <a:ext cx="1560263" cy="271722"/>
            <a:chOff x="0" y="0"/>
            <a:chExt cx="2464864" cy="429260"/>
          </a:xfrm>
        </p:grpSpPr>
        <p:sp>
          <p:nvSpPr>
            <p:cNvPr id="19" name="Freeform 19"/>
            <p:cNvSpPr/>
            <p:nvPr/>
          </p:nvSpPr>
          <p:spPr>
            <a:xfrm>
              <a:off x="0" y="-5080"/>
              <a:ext cx="2464864" cy="434340"/>
            </a:xfrm>
            <a:custGeom>
              <a:avLst/>
              <a:gdLst/>
              <a:ahLst/>
              <a:cxnLst/>
              <a:rect l="l" t="t" r="r" b="b"/>
              <a:pathLst>
                <a:path w="2464864" h="434340">
                  <a:moveTo>
                    <a:pt x="2447084" y="187960"/>
                  </a:moveTo>
                  <a:lnTo>
                    <a:pt x="2185464" y="11430"/>
                  </a:lnTo>
                  <a:cubicBezTo>
                    <a:pt x="2167684" y="0"/>
                    <a:pt x="2144824" y="3810"/>
                    <a:pt x="2132124" y="21590"/>
                  </a:cubicBezTo>
                  <a:cubicBezTo>
                    <a:pt x="2120694" y="39370"/>
                    <a:pt x="2124504" y="62230"/>
                    <a:pt x="2142284" y="74930"/>
                  </a:cubicBezTo>
                  <a:lnTo>
                    <a:pt x="2301034" y="181610"/>
                  </a:lnTo>
                  <a:lnTo>
                    <a:pt x="0" y="181610"/>
                  </a:lnTo>
                  <a:lnTo>
                    <a:pt x="0" y="257810"/>
                  </a:lnTo>
                  <a:lnTo>
                    <a:pt x="2301034" y="257810"/>
                  </a:lnTo>
                  <a:lnTo>
                    <a:pt x="2142284" y="364490"/>
                  </a:lnTo>
                  <a:cubicBezTo>
                    <a:pt x="2124504" y="375920"/>
                    <a:pt x="2120694" y="400050"/>
                    <a:pt x="2132124" y="417830"/>
                  </a:cubicBezTo>
                  <a:cubicBezTo>
                    <a:pt x="2139744" y="429260"/>
                    <a:pt x="2151174" y="434340"/>
                    <a:pt x="2163874" y="434340"/>
                  </a:cubicBezTo>
                  <a:cubicBezTo>
                    <a:pt x="2171494" y="434340"/>
                    <a:pt x="2179114" y="431800"/>
                    <a:pt x="2185464" y="427990"/>
                  </a:cubicBezTo>
                  <a:lnTo>
                    <a:pt x="2448354" y="251460"/>
                  </a:lnTo>
                  <a:cubicBezTo>
                    <a:pt x="2458514" y="243840"/>
                    <a:pt x="2464864" y="232410"/>
                    <a:pt x="2464864" y="219710"/>
                  </a:cubicBezTo>
                  <a:cubicBezTo>
                    <a:pt x="2464864" y="207010"/>
                    <a:pt x="2458514" y="195580"/>
                    <a:pt x="2447084" y="187960"/>
                  </a:cubicBezTo>
                  <a:close/>
                </a:path>
              </a:pathLst>
            </a:custGeom>
            <a:solidFill>
              <a:srgbClr val="FFFFFF"/>
            </a:solidFill>
          </p:spPr>
        </p:sp>
      </p:grpSp>
      <p:grpSp>
        <p:nvGrpSpPr>
          <p:cNvPr id="20" name="Group 20"/>
          <p:cNvGrpSpPr/>
          <p:nvPr/>
        </p:nvGrpSpPr>
        <p:grpSpPr>
          <a:xfrm rot="-2700000">
            <a:off x="4936781" y="5609909"/>
            <a:ext cx="1421763" cy="247602"/>
            <a:chOff x="0" y="0"/>
            <a:chExt cx="2464864" cy="429260"/>
          </a:xfrm>
        </p:grpSpPr>
        <p:sp>
          <p:nvSpPr>
            <p:cNvPr id="21" name="Freeform 21"/>
            <p:cNvSpPr/>
            <p:nvPr/>
          </p:nvSpPr>
          <p:spPr>
            <a:xfrm>
              <a:off x="0" y="-5080"/>
              <a:ext cx="2464864" cy="434340"/>
            </a:xfrm>
            <a:custGeom>
              <a:avLst/>
              <a:gdLst/>
              <a:ahLst/>
              <a:cxnLst/>
              <a:rect l="l" t="t" r="r" b="b"/>
              <a:pathLst>
                <a:path w="2464864" h="434340">
                  <a:moveTo>
                    <a:pt x="2447084" y="187960"/>
                  </a:moveTo>
                  <a:lnTo>
                    <a:pt x="2185464" y="11430"/>
                  </a:lnTo>
                  <a:cubicBezTo>
                    <a:pt x="2167684" y="0"/>
                    <a:pt x="2144824" y="3810"/>
                    <a:pt x="2132124" y="21590"/>
                  </a:cubicBezTo>
                  <a:cubicBezTo>
                    <a:pt x="2120694" y="39370"/>
                    <a:pt x="2124504" y="62230"/>
                    <a:pt x="2142284" y="74930"/>
                  </a:cubicBezTo>
                  <a:lnTo>
                    <a:pt x="2301034" y="181610"/>
                  </a:lnTo>
                  <a:lnTo>
                    <a:pt x="0" y="181610"/>
                  </a:lnTo>
                  <a:lnTo>
                    <a:pt x="0" y="257810"/>
                  </a:lnTo>
                  <a:lnTo>
                    <a:pt x="2301034" y="257810"/>
                  </a:lnTo>
                  <a:lnTo>
                    <a:pt x="2142284" y="364490"/>
                  </a:lnTo>
                  <a:cubicBezTo>
                    <a:pt x="2124504" y="375920"/>
                    <a:pt x="2120694" y="400050"/>
                    <a:pt x="2132124" y="417830"/>
                  </a:cubicBezTo>
                  <a:cubicBezTo>
                    <a:pt x="2139744" y="429260"/>
                    <a:pt x="2151174" y="434340"/>
                    <a:pt x="2163874" y="434340"/>
                  </a:cubicBezTo>
                  <a:cubicBezTo>
                    <a:pt x="2171494" y="434340"/>
                    <a:pt x="2179114" y="431800"/>
                    <a:pt x="2185464" y="427990"/>
                  </a:cubicBezTo>
                  <a:lnTo>
                    <a:pt x="2448354" y="251460"/>
                  </a:lnTo>
                  <a:cubicBezTo>
                    <a:pt x="2458514" y="243840"/>
                    <a:pt x="2464864" y="232410"/>
                    <a:pt x="2464864" y="219710"/>
                  </a:cubicBezTo>
                  <a:cubicBezTo>
                    <a:pt x="2464864" y="207010"/>
                    <a:pt x="2458514" y="195580"/>
                    <a:pt x="2447084" y="187960"/>
                  </a:cubicBezTo>
                  <a:close/>
                </a:path>
              </a:pathLst>
            </a:custGeom>
            <a:solidFill>
              <a:srgbClr val="FFFFFF"/>
            </a:solidFill>
          </p:spPr>
        </p:sp>
      </p:grpSp>
      <p:grpSp>
        <p:nvGrpSpPr>
          <p:cNvPr id="22" name="Group 22"/>
          <p:cNvGrpSpPr/>
          <p:nvPr/>
        </p:nvGrpSpPr>
        <p:grpSpPr>
          <a:xfrm rot="2231251">
            <a:off x="4987732" y="6860944"/>
            <a:ext cx="1421763" cy="247602"/>
            <a:chOff x="0" y="0"/>
            <a:chExt cx="2464864" cy="429260"/>
          </a:xfrm>
        </p:grpSpPr>
        <p:sp>
          <p:nvSpPr>
            <p:cNvPr id="23" name="Freeform 23"/>
            <p:cNvSpPr/>
            <p:nvPr/>
          </p:nvSpPr>
          <p:spPr>
            <a:xfrm>
              <a:off x="0" y="-5080"/>
              <a:ext cx="2464864" cy="434340"/>
            </a:xfrm>
            <a:custGeom>
              <a:avLst/>
              <a:gdLst/>
              <a:ahLst/>
              <a:cxnLst/>
              <a:rect l="l" t="t" r="r" b="b"/>
              <a:pathLst>
                <a:path w="2464864" h="434340">
                  <a:moveTo>
                    <a:pt x="2447084" y="187960"/>
                  </a:moveTo>
                  <a:lnTo>
                    <a:pt x="2185464" y="11430"/>
                  </a:lnTo>
                  <a:cubicBezTo>
                    <a:pt x="2167684" y="0"/>
                    <a:pt x="2144824" y="3810"/>
                    <a:pt x="2132124" y="21590"/>
                  </a:cubicBezTo>
                  <a:cubicBezTo>
                    <a:pt x="2120694" y="39370"/>
                    <a:pt x="2124504" y="62230"/>
                    <a:pt x="2142284" y="74930"/>
                  </a:cubicBezTo>
                  <a:lnTo>
                    <a:pt x="2301034" y="181610"/>
                  </a:lnTo>
                  <a:lnTo>
                    <a:pt x="0" y="181610"/>
                  </a:lnTo>
                  <a:lnTo>
                    <a:pt x="0" y="257810"/>
                  </a:lnTo>
                  <a:lnTo>
                    <a:pt x="2301034" y="257810"/>
                  </a:lnTo>
                  <a:lnTo>
                    <a:pt x="2142284" y="364490"/>
                  </a:lnTo>
                  <a:cubicBezTo>
                    <a:pt x="2124504" y="375920"/>
                    <a:pt x="2120694" y="400050"/>
                    <a:pt x="2132124" y="417830"/>
                  </a:cubicBezTo>
                  <a:cubicBezTo>
                    <a:pt x="2139744" y="429260"/>
                    <a:pt x="2151174" y="434340"/>
                    <a:pt x="2163874" y="434340"/>
                  </a:cubicBezTo>
                  <a:cubicBezTo>
                    <a:pt x="2171494" y="434340"/>
                    <a:pt x="2179114" y="431800"/>
                    <a:pt x="2185464" y="427990"/>
                  </a:cubicBezTo>
                  <a:lnTo>
                    <a:pt x="2448354" y="251460"/>
                  </a:lnTo>
                  <a:cubicBezTo>
                    <a:pt x="2458514" y="243840"/>
                    <a:pt x="2464864" y="232410"/>
                    <a:pt x="2464864" y="219710"/>
                  </a:cubicBezTo>
                  <a:cubicBezTo>
                    <a:pt x="2464864" y="207010"/>
                    <a:pt x="2458514" y="195580"/>
                    <a:pt x="2447084" y="187960"/>
                  </a:cubicBezTo>
                  <a:close/>
                </a:path>
              </a:pathLst>
            </a:custGeom>
            <a:solidFill>
              <a:srgbClr val="FFFFFF"/>
            </a:solidFill>
          </p:spPr>
        </p:sp>
      </p:grpSp>
      <p:pic>
        <p:nvPicPr>
          <p:cNvPr id="24" name="Picture 24"/>
          <p:cNvPicPr>
            <a:picLocks noChangeAspect="1"/>
          </p:cNvPicPr>
          <p:nvPr/>
        </p:nvPicPr>
        <p:blipFill>
          <a:blip r:embed="rId3"/>
          <a:srcRect/>
          <a:stretch>
            <a:fillRect/>
          </a:stretch>
        </p:blipFill>
        <p:spPr>
          <a:xfrm>
            <a:off x="626494" y="1697588"/>
            <a:ext cx="7186982" cy="1664455"/>
          </a:xfrm>
          <a:prstGeom prst="rect">
            <a:avLst/>
          </a:prstGeom>
        </p:spPr>
      </p:pic>
      <p:sp>
        <p:nvSpPr>
          <p:cNvPr id="25" name="TextBox 25"/>
          <p:cNvSpPr txBox="1"/>
          <p:nvPr/>
        </p:nvSpPr>
        <p:spPr>
          <a:xfrm>
            <a:off x="9636538" y="3890552"/>
            <a:ext cx="7349921" cy="4626384"/>
          </a:xfrm>
          <a:prstGeom prst="rect">
            <a:avLst/>
          </a:prstGeom>
        </p:spPr>
        <p:txBody>
          <a:bodyPr lIns="0" tIns="0" rIns="0" bIns="0" rtlCol="0" anchor="t">
            <a:spAutoFit/>
          </a:bodyPr>
          <a:lstStyle/>
          <a:p>
            <a:pPr marL="548481" lvl="1" indent="-274241">
              <a:lnSpc>
                <a:spcPts val="4650"/>
              </a:lnSpc>
              <a:buFont typeface="Arial"/>
              <a:buChar char="•"/>
            </a:pPr>
            <a:r>
              <a:rPr lang="en-US" sz="3322">
                <a:solidFill>
                  <a:srgbClr val="FFFFFF"/>
                </a:solidFill>
                <a:latin typeface="Open Sans Light"/>
              </a:rPr>
              <a:t>Tokenization of permutations</a:t>
            </a:r>
          </a:p>
          <a:p>
            <a:pPr>
              <a:lnSpc>
                <a:spcPts val="4650"/>
              </a:lnSpc>
            </a:pPr>
            <a:endParaRPr lang="en-US" sz="3322">
              <a:solidFill>
                <a:srgbClr val="FFFFFF"/>
              </a:solidFill>
              <a:latin typeface="Open Sans Light"/>
            </a:endParaRPr>
          </a:p>
          <a:p>
            <a:pPr marL="548481" lvl="1" indent="-274241">
              <a:lnSpc>
                <a:spcPts val="4650"/>
              </a:lnSpc>
              <a:buFont typeface="Arial"/>
              <a:buChar char="•"/>
            </a:pPr>
            <a:r>
              <a:rPr lang="en-US" sz="3322">
                <a:solidFill>
                  <a:srgbClr val="FFFFFF"/>
                </a:solidFill>
                <a:latin typeface="Open Sans Light"/>
              </a:rPr>
              <a:t>Unionization of unique tokenized words </a:t>
            </a:r>
          </a:p>
          <a:p>
            <a:pPr>
              <a:lnSpc>
                <a:spcPts val="4650"/>
              </a:lnSpc>
            </a:pPr>
            <a:endParaRPr lang="en-US" sz="3322">
              <a:solidFill>
                <a:srgbClr val="FFFFFF"/>
              </a:solidFill>
              <a:latin typeface="Open Sans Light"/>
            </a:endParaRPr>
          </a:p>
          <a:p>
            <a:pPr marL="548482" lvl="1" indent="-274241">
              <a:lnSpc>
                <a:spcPts val="4650"/>
              </a:lnSpc>
              <a:buFont typeface="Arial"/>
              <a:buChar char="•"/>
            </a:pPr>
            <a:r>
              <a:rPr lang="en-US" sz="3322">
                <a:solidFill>
                  <a:srgbClr val="FFFFFF"/>
                </a:solidFill>
                <a:latin typeface="Open Sans Light"/>
              </a:rPr>
              <a:t>Bag of words vectors developed for each permutation </a:t>
            </a:r>
          </a:p>
          <a:p>
            <a:pPr>
              <a:lnSpc>
                <a:spcPts val="4541"/>
              </a:lnSpc>
              <a:spcBef>
                <a:spcPct val="0"/>
              </a:spcBef>
            </a:pPr>
            <a:endParaRPr lang="en-US" sz="3322">
              <a:solidFill>
                <a:srgbClr val="FFFFFF"/>
              </a:solidFill>
              <a:latin typeface="Open Sans Light"/>
            </a:endParaRPr>
          </a:p>
        </p:txBody>
      </p:sp>
      <p:sp>
        <p:nvSpPr>
          <p:cNvPr id="26" name="TextBox 26"/>
          <p:cNvSpPr txBox="1"/>
          <p:nvPr/>
        </p:nvSpPr>
        <p:spPr>
          <a:xfrm>
            <a:off x="626430" y="608567"/>
            <a:ext cx="14188606"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DATA PRE-PROCESSING</a:t>
            </a:r>
          </a:p>
        </p:txBody>
      </p:sp>
      <p:sp>
        <p:nvSpPr>
          <p:cNvPr id="27" name="TextBox 27"/>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28</a:t>
            </a:r>
          </a:p>
        </p:txBody>
      </p:sp>
      <p:sp>
        <p:nvSpPr>
          <p:cNvPr id="28" name="TextBox 28"/>
          <p:cNvSpPr txBox="1"/>
          <p:nvPr/>
        </p:nvSpPr>
        <p:spPr>
          <a:xfrm>
            <a:off x="9636538" y="2253883"/>
            <a:ext cx="8611028" cy="1455835"/>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Training of Text Classification Model</a:t>
            </a:r>
          </a:p>
        </p:txBody>
      </p:sp>
      <p:sp>
        <p:nvSpPr>
          <p:cNvPr id="29" name="TextBox 29"/>
          <p:cNvSpPr txBox="1"/>
          <p:nvPr/>
        </p:nvSpPr>
        <p:spPr>
          <a:xfrm>
            <a:off x="742099" y="3800407"/>
            <a:ext cx="1156793" cy="324248"/>
          </a:xfrm>
          <a:prstGeom prst="rect">
            <a:avLst/>
          </a:prstGeom>
        </p:spPr>
        <p:txBody>
          <a:bodyPr lIns="0" tIns="0" rIns="0" bIns="0" rtlCol="0" anchor="t">
            <a:spAutoFit/>
          </a:bodyPr>
          <a:lstStyle/>
          <a:p>
            <a:pPr>
              <a:lnSpc>
                <a:spcPts val="2492"/>
              </a:lnSpc>
            </a:pPr>
            <a:r>
              <a:rPr lang="en-US" sz="2265">
                <a:solidFill>
                  <a:srgbClr val="FFFFFF"/>
                </a:solidFill>
                <a:latin typeface="HK Grotesk Bold"/>
              </a:rPr>
              <a:t>Input 1</a:t>
            </a:r>
          </a:p>
        </p:txBody>
      </p:sp>
      <p:sp>
        <p:nvSpPr>
          <p:cNvPr id="30" name="TextBox 30"/>
          <p:cNvSpPr txBox="1"/>
          <p:nvPr/>
        </p:nvSpPr>
        <p:spPr>
          <a:xfrm>
            <a:off x="919326" y="4184995"/>
            <a:ext cx="1742584" cy="324248"/>
          </a:xfrm>
          <a:prstGeom prst="rect">
            <a:avLst/>
          </a:prstGeom>
        </p:spPr>
        <p:txBody>
          <a:bodyPr lIns="0" tIns="0" rIns="0" bIns="0" rtlCol="0" anchor="t">
            <a:spAutoFit/>
          </a:bodyPr>
          <a:lstStyle/>
          <a:p>
            <a:pPr>
              <a:lnSpc>
                <a:spcPts val="2492"/>
              </a:lnSpc>
            </a:pPr>
            <a:r>
              <a:rPr lang="en-US" sz="2265">
                <a:solidFill>
                  <a:srgbClr val="FFFFFF"/>
                </a:solidFill>
                <a:latin typeface="HK Grotesk Bold"/>
              </a:rPr>
              <a:t>Permutations</a:t>
            </a:r>
          </a:p>
        </p:txBody>
      </p:sp>
      <p:sp>
        <p:nvSpPr>
          <p:cNvPr id="31" name="TextBox 31"/>
          <p:cNvSpPr txBox="1"/>
          <p:nvPr/>
        </p:nvSpPr>
        <p:spPr>
          <a:xfrm>
            <a:off x="746518" y="7429301"/>
            <a:ext cx="1200995" cy="327841"/>
          </a:xfrm>
          <a:prstGeom prst="rect">
            <a:avLst/>
          </a:prstGeom>
        </p:spPr>
        <p:txBody>
          <a:bodyPr lIns="0" tIns="0" rIns="0" bIns="0" rtlCol="0" anchor="t">
            <a:spAutoFit/>
          </a:bodyPr>
          <a:lstStyle/>
          <a:p>
            <a:pPr>
              <a:lnSpc>
                <a:spcPts val="2587"/>
              </a:lnSpc>
            </a:pPr>
            <a:r>
              <a:rPr lang="en-US" sz="2352">
                <a:solidFill>
                  <a:srgbClr val="FFFFFF"/>
                </a:solidFill>
                <a:latin typeface="HK Grotesk Bold"/>
              </a:rPr>
              <a:t>Input 2</a:t>
            </a:r>
          </a:p>
        </p:txBody>
      </p:sp>
      <p:sp>
        <p:nvSpPr>
          <p:cNvPr id="32" name="TextBox 32"/>
          <p:cNvSpPr txBox="1"/>
          <p:nvPr/>
        </p:nvSpPr>
        <p:spPr>
          <a:xfrm>
            <a:off x="930517" y="7828584"/>
            <a:ext cx="1809169" cy="327841"/>
          </a:xfrm>
          <a:prstGeom prst="rect">
            <a:avLst/>
          </a:prstGeom>
        </p:spPr>
        <p:txBody>
          <a:bodyPr lIns="0" tIns="0" rIns="0" bIns="0" rtlCol="0" anchor="t">
            <a:spAutoFit/>
          </a:bodyPr>
          <a:lstStyle/>
          <a:p>
            <a:pPr>
              <a:lnSpc>
                <a:spcPts val="2587"/>
              </a:lnSpc>
            </a:pPr>
            <a:r>
              <a:rPr lang="en-US" sz="2352">
                <a:solidFill>
                  <a:srgbClr val="FFFFFF"/>
                </a:solidFill>
                <a:latin typeface="HK Grotesk Bold"/>
              </a:rPr>
              <a:t>Permutations</a:t>
            </a:r>
          </a:p>
        </p:txBody>
      </p:sp>
      <p:sp>
        <p:nvSpPr>
          <p:cNvPr id="33" name="TextBox 33"/>
          <p:cNvSpPr txBox="1"/>
          <p:nvPr/>
        </p:nvSpPr>
        <p:spPr>
          <a:xfrm>
            <a:off x="3809654" y="6233056"/>
            <a:ext cx="1247800" cy="465824"/>
          </a:xfrm>
          <a:prstGeom prst="rect">
            <a:avLst/>
          </a:prstGeom>
        </p:spPr>
        <p:txBody>
          <a:bodyPr lIns="0" tIns="0" rIns="0" bIns="0" rtlCol="0" anchor="t">
            <a:spAutoFit/>
          </a:bodyPr>
          <a:lstStyle/>
          <a:p>
            <a:pPr>
              <a:lnSpc>
                <a:spcPts val="3520"/>
              </a:lnSpc>
            </a:pPr>
            <a:r>
              <a:rPr lang="en-US" sz="3200">
                <a:solidFill>
                  <a:srgbClr val="272D30"/>
                </a:solidFill>
                <a:latin typeface="HK Grotesk Bold"/>
              </a:rPr>
              <a:t>Model</a:t>
            </a:r>
          </a:p>
        </p:txBody>
      </p:sp>
      <p:sp>
        <p:nvSpPr>
          <p:cNvPr id="34" name="TextBox 34"/>
          <p:cNvSpPr txBox="1"/>
          <p:nvPr/>
        </p:nvSpPr>
        <p:spPr>
          <a:xfrm>
            <a:off x="6247032" y="4920113"/>
            <a:ext cx="1473701" cy="465824"/>
          </a:xfrm>
          <a:prstGeom prst="rect">
            <a:avLst/>
          </a:prstGeom>
        </p:spPr>
        <p:txBody>
          <a:bodyPr lIns="0" tIns="0" rIns="0" bIns="0" rtlCol="0" anchor="t">
            <a:spAutoFit/>
          </a:bodyPr>
          <a:lstStyle/>
          <a:p>
            <a:pPr>
              <a:lnSpc>
                <a:spcPts val="3520"/>
              </a:lnSpc>
            </a:pPr>
            <a:r>
              <a:rPr lang="en-US" sz="3200">
                <a:solidFill>
                  <a:srgbClr val="FFFFFF"/>
                </a:solidFill>
                <a:latin typeface="HK Grotesk Bold"/>
              </a:rPr>
              <a:t>Input 1</a:t>
            </a:r>
          </a:p>
        </p:txBody>
      </p:sp>
      <p:sp>
        <p:nvSpPr>
          <p:cNvPr id="35" name="TextBox 35"/>
          <p:cNvSpPr txBox="1"/>
          <p:nvPr/>
        </p:nvSpPr>
        <p:spPr>
          <a:xfrm>
            <a:off x="6339775" y="7291318"/>
            <a:ext cx="1473701" cy="465824"/>
          </a:xfrm>
          <a:prstGeom prst="rect">
            <a:avLst/>
          </a:prstGeom>
        </p:spPr>
        <p:txBody>
          <a:bodyPr lIns="0" tIns="0" rIns="0" bIns="0" rtlCol="0" anchor="t">
            <a:spAutoFit/>
          </a:bodyPr>
          <a:lstStyle/>
          <a:p>
            <a:pPr>
              <a:lnSpc>
                <a:spcPts val="3520"/>
              </a:lnSpc>
            </a:pPr>
            <a:r>
              <a:rPr lang="en-US" sz="3200">
                <a:solidFill>
                  <a:srgbClr val="FFFFFF"/>
                </a:solidFill>
                <a:latin typeface="HK Grotesk Bold"/>
              </a:rPr>
              <a:t>Input 2</a:t>
            </a:r>
          </a:p>
        </p:txBody>
      </p:sp>
    </p:spTree>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6883652" cy="10287000"/>
          </a:xfrm>
          <a:prstGeom prst="rect">
            <a:avLst/>
          </a:prstGeom>
          <a:solidFill>
            <a:srgbClr val="191824"/>
          </a:solidFill>
        </p:spPr>
      </p:sp>
      <p:pic>
        <p:nvPicPr>
          <p:cNvPr id="3" name="Picture 3"/>
          <p:cNvPicPr>
            <a:picLocks noChangeAspect="1"/>
          </p:cNvPicPr>
          <p:nvPr/>
        </p:nvPicPr>
        <p:blipFill>
          <a:blip r:embed="rId3"/>
          <a:srcRect/>
          <a:stretch>
            <a:fillRect/>
          </a:stretch>
        </p:blipFill>
        <p:spPr>
          <a:xfrm>
            <a:off x="10671258" y="1817183"/>
            <a:ext cx="6822469" cy="974638"/>
          </a:xfrm>
          <a:prstGeom prst="rect">
            <a:avLst/>
          </a:prstGeom>
        </p:spPr>
      </p:pic>
      <p:pic>
        <p:nvPicPr>
          <p:cNvPr id="4" name="Picture 4"/>
          <p:cNvPicPr>
            <a:picLocks noChangeAspect="1"/>
          </p:cNvPicPr>
          <p:nvPr/>
        </p:nvPicPr>
        <p:blipFill>
          <a:blip r:embed="rId4"/>
          <a:srcRect/>
          <a:stretch>
            <a:fillRect/>
          </a:stretch>
        </p:blipFill>
        <p:spPr>
          <a:xfrm>
            <a:off x="10671258" y="3185217"/>
            <a:ext cx="7057486" cy="1231874"/>
          </a:xfrm>
          <a:prstGeom prst="rect">
            <a:avLst/>
          </a:prstGeom>
        </p:spPr>
      </p:pic>
      <p:pic>
        <p:nvPicPr>
          <p:cNvPr id="5" name="Picture 5"/>
          <p:cNvPicPr>
            <a:picLocks noChangeAspect="1"/>
          </p:cNvPicPr>
          <p:nvPr/>
        </p:nvPicPr>
        <p:blipFill>
          <a:blip r:embed="rId5"/>
          <a:srcRect l="1260" t="44621" r="918" b="11263"/>
          <a:stretch>
            <a:fillRect/>
          </a:stretch>
        </p:blipFill>
        <p:spPr>
          <a:xfrm>
            <a:off x="10911224" y="4947926"/>
            <a:ext cx="6817520" cy="1692461"/>
          </a:xfrm>
          <a:prstGeom prst="rect">
            <a:avLst/>
          </a:prstGeom>
        </p:spPr>
      </p:pic>
      <p:pic>
        <p:nvPicPr>
          <p:cNvPr id="6" name="Picture 6"/>
          <p:cNvPicPr>
            <a:picLocks noChangeAspect="1"/>
          </p:cNvPicPr>
          <p:nvPr/>
        </p:nvPicPr>
        <p:blipFill>
          <a:blip r:embed="rId6"/>
          <a:srcRect/>
          <a:stretch>
            <a:fillRect/>
          </a:stretch>
        </p:blipFill>
        <p:spPr>
          <a:xfrm>
            <a:off x="10911224" y="7108405"/>
            <a:ext cx="6099963" cy="2285460"/>
          </a:xfrm>
          <a:prstGeom prst="rect">
            <a:avLst/>
          </a:prstGeom>
        </p:spPr>
      </p:pic>
      <p:sp>
        <p:nvSpPr>
          <p:cNvPr id="7" name="TextBox 7"/>
          <p:cNvSpPr txBox="1"/>
          <p:nvPr/>
        </p:nvSpPr>
        <p:spPr>
          <a:xfrm>
            <a:off x="570795" y="4432399"/>
            <a:ext cx="7740983" cy="999546"/>
          </a:xfrm>
          <a:prstGeom prst="rect">
            <a:avLst/>
          </a:prstGeom>
        </p:spPr>
        <p:txBody>
          <a:bodyPr lIns="0" tIns="0" rIns="0" bIns="0" rtlCol="0" anchor="t">
            <a:spAutoFit/>
          </a:bodyPr>
          <a:lstStyle/>
          <a:p>
            <a:pPr>
              <a:lnSpc>
                <a:spcPts val="7700"/>
              </a:lnSpc>
            </a:pPr>
            <a:r>
              <a:rPr lang="en-US" sz="7000">
                <a:solidFill>
                  <a:srgbClr val="FFFFFF"/>
                </a:solidFill>
                <a:latin typeface="HK Grotesk Bold"/>
              </a:rPr>
              <a:t>FEATURES</a:t>
            </a:r>
          </a:p>
        </p:txBody>
      </p:sp>
      <p:sp>
        <p:nvSpPr>
          <p:cNvPr id="8" name="TextBox 8"/>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191824"/>
                </a:solidFill>
                <a:latin typeface="HK Grotesk Medium"/>
              </a:rPr>
              <a:t>29</a:t>
            </a:r>
          </a:p>
        </p:txBody>
      </p:sp>
      <p:sp>
        <p:nvSpPr>
          <p:cNvPr id="9" name="TextBox 9"/>
          <p:cNvSpPr txBox="1"/>
          <p:nvPr/>
        </p:nvSpPr>
        <p:spPr>
          <a:xfrm>
            <a:off x="7846910" y="1791016"/>
            <a:ext cx="1822443" cy="1000806"/>
          </a:xfrm>
          <a:prstGeom prst="rect">
            <a:avLst/>
          </a:prstGeom>
        </p:spPr>
        <p:txBody>
          <a:bodyPr lIns="0" tIns="0" rIns="0" bIns="0" rtlCol="0" anchor="t">
            <a:spAutoFit/>
          </a:bodyPr>
          <a:lstStyle/>
          <a:p>
            <a:pPr>
              <a:lnSpc>
                <a:spcPts val="3959"/>
              </a:lnSpc>
            </a:pPr>
            <a:r>
              <a:rPr lang="en-US" sz="3599">
                <a:solidFill>
                  <a:srgbClr val="272D30"/>
                </a:solidFill>
                <a:latin typeface="HK Grotesk Bold"/>
              </a:rPr>
              <a:t>TEXT </a:t>
            </a:r>
          </a:p>
          <a:p>
            <a:pPr>
              <a:lnSpc>
                <a:spcPts val="3959"/>
              </a:lnSpc>
            </a:pPr>
            <a:r>
              <a:rPr lang="en-US" sz="3599">
                <a:solidFill>
                  <a:srgbClr val="272D30"/>
                </a:solidFill>
                <a:latin typeface="HK Grotesk Bold"/>
              </a:rPr>
              <a:t>INPUT</a:t>
            </a:r>
          </a:p>
        </p:txBody>
      </p:sp>
      <p:sp>
        <p:nvSpPr>
          <p:cNvPr id="10" name="TextBox 10"/>
          <p:cNvSpPr txBox="1"/>
          <p:nvPr/>
        </p:nvSpPr>
        <p:spPr>
          <a:xfrm>
            <a:off x="7846910" y="3315039"/>
            <a:ext cx="2038722" cy="1000806"/>
          </a:xfrm>
          <a:prstGeom prst="rect">
            <a:avLst/>
          </a:prstGeom>
        </p:spPr>
        <p:txBody>
          <a:bodyPr lIns="0" tIns="0" rIns="0" bIns="0" rtlCol="0" anchor="t">
            <a:spAutoFit/>
          </a:bodyPr>
          <a:lstStyle/>
          <a:p>
            <a:pPr>
              <a:lnSpc>
                <a:spcPts val="3959"/>
              </a:lnSpc>
            </a:pPr>
            <a:r>
              <a:rPr lang="en-US" sz="3600">
                <a:solidFill>
                  <a:srgbClr val="272D30"/>
                </a:solidFill>
                <a:latin typeface="HK Grotesk Bold"/>
              </a:rPr>
              <a:t>SPEECH </a:t>
            </a:r>
          </a:p>
          <a:p>
            <a:pPr algn="just">
              <a:lnSpc>
                <a:spcPts val="3960"/>
              </a:lnSpc>
            </a:pPr>
            <a:r>
              <a:rPr lang="en-US" sz="3600">
                <a:solidFill>
                  <a:srgbClr val="272D30"/>
                </a:solidFill>
                <a:latin typeface="HK Grotesk Bold"/>
              </a:rPr>
              <a:t>INPUT</a:t>
            </a:r>
          </a:p>
        </p:txBody>
      </p:sp>
      <p:sp>
        <p:nvSpPr>
          <p:cNvPr id="11" name="TextBox 11"/>
          <p:cNvSpPr txBox="1"/>
          <p:nvPr/>
        </p:nvSpPr>
        <p:spPr>
          <a:xfrm>
            <a:off x="7493842" y="5308041"/>
            <a:ext cx="3177416" cy="1000806"/>
          </a:xfrm>
          <a:prstGeom prst="rect">
            <a:avLst/>
          </a:prstGeom>
        </p:spPr>
        <p:txBody>
          <a:bodyPr lIns="0" tIns="0" rIns="0" bIns="0" rtlCol="0" anchor="t">
            <a:spAutoFit/>
          </a:bodyPr>
          <a:lstStyle/>
          <a:p>
            <a:pPr>
              <a:lnSpc>
                <a:spcPts val="3959"/>
              </a:lnSpc>
            </a:pPr>
            <a:r>
              <a:rPr lang="en-US" sz="3600">
                <a:solidFill>
                  <a:srgbClr val="272D30"/>
                </a:solidFill>
                <a:latin typeface="HK Grotesk Bold"/>
              </a:rPr>
              <a:t>RESPONSE </a:t>
            </a:r>
          </a:p>
          <a:p>
            <a:pPr>
              <a:lnSpc>
                <a:spcPts val="3960"/>
              </a:lnSpc>
            </a:pPr>
            <a:r>
              <a:rPr lang="en-US" sz="3600">
                <a:solidFill>
                  <a:srgbClr val="272D30"/>
                </a:solidFill>
                <a:latin typeface="HK Grotesk Bold"/>
              </a:rPr>
              <a:t>COMPARISON</a:t>
            </a:r>
          </a:p>
        </p:txBody>
      </p:sp>
      <p:sp>
        <p:nvSpPr>
          <p:cNvPr id="12" name="TextBox 12"/>
          <p:cNvSpPr txBox="1"/>
          <p:nvPr/>
        </p:nvSpPr>
        <p:spPr>
          <a:xfrm>
            <a:off x="7493842" y="7765020"/>
            <a:ext cx="3417382" cy="1000806"/>
          </a:xfrm>
          <a:prstGeom prst="rect">
            <a:avLst/>
          </a:prstGeom>
        </p:spPr>
        <p:txBody>
          <a:bodyPr lIns="0" tIns="0" rIns="0" bIns="0" rtlCol="0" anchor="t">
            <a:spAutoFit/>
          </a:bodyPr>
          <a:lstStyle/>
          <a:p>
            <a:pPr>
              <a:lnSpc>
                <a:spcPts val="3960"/>
              </a:lnSpc>
            </a:pPr>
            <a:r>
              <a:rPr lang="en-US" sz="3600">
                <a:solidFill>
                  <a:srgbClr val="272D30"/>
                </a:solidFill>
                <a:latin typeface="HK Grotesk Bold"/>
              </a:rPr>
              <a:t>PERFORMANCE  ANALYSIS</a:t>
            </a: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349205"/>
            <a:ext cx="3925040" cy="5909095"/>
            <a:chOff x="0" y="0"/>
            <a:chExt cx="5233387" cy="7878794"/>
          </a:xfrm>
        </p:grpSpPr>
        <p:pic>
          <p:nvPicPr>
            <p:cNvPr id="3" name="Picture 3"/>
            <p:cNvPicPr>
              <a:picLocks noChangeAspect="1"/>
            </p:cNvPicPr>
            <p:nvPr/>
          </p:nvPicPr>
          <p:blipFill>
            <a:blip r:embed="rId3"/>
            <a:srcRect/>
            <a:stretch>
              <a:fillRect/>
            </a:stretch>
          </p:blipFill>
          <p:spPr>
            <a:xfrm>
              <a:off x="1525626" y="0"/>
              <a:ext cx="3707761" cy="7397029"/>
            </a:xfrm>
            <a:prstGeom prst="rect">
              <a:avLst/>
            </a:prstGeom>
          </p:spPr>
        </p:pic>
        <p:pic>
          <p:nvPicPr>
            <p:cNvPr id="4" name="Picture 4"/>
            <p:cNvPicPr>
              <a:picLocks noChangeAspect="1"/>
            </p:cNvPicPr>
            <p:nvPr/>
          </p:nvPicPr>
          <p:blipFill>
            <a:blip r:embed="rId4"/>
            <a:srcRect/>
            <a:stretch>
              <a:fillRect/>
            </a:stretch>
          </p:blipFill>
          <p:spPr>
            <a:xfrm>
              <a:off x="0" y="4137646"/>
              <a:ext cx="3217387" cy="3741148"/>
            </a:xfrm>
            <a:prstGeom prst="rect">
              <a:avLst/>
            </a:prstGeom>
          </p:spPr>
        </p:pic>
      </p:grpSp>
      <p:sp>
        <p:nvSpPr>
          <p:cNvPr id="6" name="TextBox 6"/>
          <p:cNvSpPr txBox="1"/>
          <p:nvPr/>
        </p:nvSpPr>
        <p:spPr>
          <a:xfrm>
            <a:off x="5204465" y="2462110"/>
            <a:ext cx="6392423" cy="887095"/>
          </a:xfrm>
          <a:prstGeom prst="rect">
            <a:avLst/>
          </a:prstGeom>
        </p:spPr>
        <p:txBody>
          <a:bodyPr lIns="0" tIns="0" rIns="0" bIns="0" rtlCol="0" anchor="t">
            <a:spAutoFit/>
          </a:bodyPr>
          <a:lstStyle/>
          <a:p>
            <a:pPr marL="0" lvl="0" indent="0" algn="ctr">
              <a:lnSpc>
                <a:spcPts val="7280"/>
              </a:lnSpc>
              <a:spcBef>
                <a:spcPct val="0"/>
              </a:spcBef>
            </a:pPr>
            <a:r>
              <a:rPr lang="en-US" sz="5200" u="none">
                <a:solidFill>
                  <a:srgbClr val="FFFFFF"/>
                </a:solidFill>
                <a:latin typeface="Open Sans"/>
              </a:rPr>
              <a:t>Motivation</a:t>
            </a:r>
          </a:p>
        </p:txBody>
      </p:sp>
      <p:sp>
        <p:nvSpPr>
          <p:cNvPr id="7" name="TextBox 7"/>
          <p:cNvSpPr txBox="1"/>
          <p:nvPr/>
        </p:nvSpPr>
        <p:spPr>
          <a:xfrm>
            <a:off x="6616584" y="3977000"/>
            <a:ext cx="11024312" cy="5498621"/>
          </a:xfrm>
          <a:prstGeom prst="rect">
            <a:avLst/>
          </a:prstGeom>
        </p:spPr>
        <p:txBody>
          <a:bodyPr lIns="0" tIns="0" rIns="0" bIns="0" rtlCol="0" anchor="t">
            <a:spAutoFit/>
          </a:bodyPr>
          <a:lstStyle/>
          <a:p>
            <a:pPr marL="561340" lvl="1" indent="-280670">
              <a:lnSpc>
                <a:spcPts val="4759"/>
              </a:lnSpc>
              <a:buFont typeface="Arial"/>
              <a:buChar char="•"/>
            </a:pPr>
            <a:r>
              <a:rPr lang="en-US" sz="3400" dirty="0">
                <a:solidFill>
                  <a:srgbClr val="FFFFFF"/>
                </a:solidFill>
                <a:latin typeface="Open Sans Light"/>
              </a:rPr>
              <a:t>To build a full stack web application that can support</a:t>
            </a:r>
            <a:r>
              <a:rPr lang="en-US" sz="3399" dirty="0">
                <a:solidFill>
                  <a:srgbClr val="FFFFFF"/>
                </a:solidFill>
                <a:latin typeface="Open Sans Light"/>
              </a:rPr>
              <a:t> all types of Chat bot services </a:t>
            </a:r>
          </a:p>
          <a:p>
            <a:pPr>
              <a:lnSpc>
                <a:spcPts val="4759"/>
              </a:lnSpc>
            </a:pPr>
            <a:endParaRPr lang="en-US" sz="3399" dirty="0">
              <a:solidFill>
                <a:srgbClr val="FFFFFF"/>
              </a:solidFill>
              <a:latin typeface="Open Sans Light"/>
            </a:endParaRPr>
          </a:p>
          <a:p>
            <a:pPr marL="561340" lvl="1" indent="-280670">
              <a:lnSpc>
                <a:spcPts val="4759"/>
              </a:lnSpc>
              <a:buFont typeface="Arial"/>
              <a:buChar char="•"/>
            </a:pPr>
            <a:r>
              <a:rPr lang="en-US" sz="3399" dirty="0">
                <a:solidFill>
                  <a:srgbClr val="FFFFFF"/>
                </a:solidFill>
                <a:latin typeface="Open Sans Light"/>
              </a:rPr>
              <a:t>Simulate various chat bot applications use cases</a:t>
            </a:r>
          </a:p>
          <a:p>
            <a:pPr>
              <a:lnSpc>
                <a:spcPts val="4759"/>
              </a:lnSpc>
            </a:pPr>
            <a:endParaRPr lang="en-US" sz="3399" dirty="0">
              <a:solidFill>
                <a:srgbClr val="FFFFFF"/>
              </a:solidFill>
              <a:latin typeface="Open Sans Light"/>
            </a:endParaRPr>
          </a:p>
          <a:p>
            <a:pPr marL="561340" lvl="1" indent="-280670">
              <a:lnSpc>
                <a:spcPts val="4759"/>
              </a:lnSpc>
              <a:buFont typeface="Arial"/>
              <a:buChar char="•"/>
            </a:pPr>
            <a:r>
              <a:rPr lang="en-US" sz="3399" dirty="0">
                <a:solidFill>
                  <a:srgbClr val="FFFFFF"/>
                </a:solidFill>
                <a:latin typeface="Open Sans Light"/>
              </a:rPr>
              <a:t>Response Accuracy Comparisons</a:t>
            </a:r>
          </a:p>
          <a:p>
            <a:pPr>
              <a:lnSpc>
                <a:spcPts val="4759"/>
              </a:lnSpc>
            </a:pPr>
            <a:endParaRPr lang="en-US" sz="3399" dirty="0">
              <a:solidFill>
                <a:srgbClr val="FFFFFF"/>
              </a:solidFill>
              <a:latin typeface="Open Sans Light"/>
            </a:endParaRPr>
          </a:p>
          <a:p>
            <a:pPr marL="561340" lvl="1" indent="-280670">
              <a:lnSpc>
                <a:spcPts val="4759"/>
              </a:lnSpc>
              <a:buFont typeface="Arial"/>
              <a:buChar char="•"/>
            </a:pPr>
            <a:r>
              <a:rPr lang="en-US" sz="3399" dirty="0">
                <a:solidFill>
                  <a:srgbClr val="FFFFFF"/>
                </a:solidFill>
                <a:latin typeface="Open Sans Light"/>
              </a:rPr>
              <a:t>Visual Assessment of Chatbot performance</a:t>
            </a:r>
          </a:p>
          <a:p>
            <a:pPr>
              <a:lnSpc>
                <a:spcPts val="4759"/>
              </a:lnSpc>
              <a:spcBef>
                <a:spcPct val="0"/>
              </a:spcBef>
            </a:pPr>
            <a:endParaRPr lang="en-US" sz="3399" dirty="0">
              <a:solidFill>
                <a:srgbClr val="FFFFFF"/>
              </a:solidFill>
              <a:latin typeface="Open Sans Light"/>
            </a:endParaRPr>
          </a:p>
        </p:txBody>
      </p:sp>
      <p:sp>
        <p:nvSpPr>
          <p:cNvPr id="8" name="TextBox 8"/>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3</a:t>
            </a:r>
          </a:p>
        </p:txBody>
      </p:sp>
      <p:sp>
        <p:nvSpPr>
          <p:cNvPr id="9" name="TextBox 9"/>
          <p:cNvSpPr txBox="1"/>
          <p:nvPr/>
        </p:nvSpPr>
        <p:spPr>
          <a:xfrm>
            <a:off x="731078" y="652060"/>
            <a:ext cx="6392423" cy="800905"/>
          </a:xfrm>
          <a:prstGeom prst="rect">
            <a:avLst/>
          </a:prstGeom>
        </p:spPr>
        <p:txBody>
          <a:bodyPr lIns="0" tIns="0" rIns="0" bIns="0" rtlCol="0" anchor="t">
            <a:spAutoFit/>
          </a:bodyPr>
          <a:lstStyle/>
          <a:p>
            <a:pPr algn="just">
              <a:lnSpc>
                <a:spcPts val="6160"/>
              </a:lnSpc>
            </a:pPr>
            <a:r>
              <a:rPr lang="en-US" sz="5600">
                <a:solidFill>
                  <a:srgbClr val="FFFFFF"/>
                </a:solidFill>
                <a:latin typeface="HK Grotesk Bold"/>
              </a:rPr>
              <a:t>INTRODUCTION </a:t>
            </a:r>
          </a:p>
        </p:txBody>
      </p:sp>
    </p:spTree>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844020" y="3134901"/>
            <a:ext cx="6659716" cy="4017198"/>
          </a:xfrm>
          <a:prstGeom prst="rect">
            <a:avLst/>
          </a:prstGeom>
        </p:spPr>
      </p:pic>
      <p:sp>
        <p:nvSpPr>
          <p:cNvPr id="3" name="TextBox 3"/>
          <p:cNvSpPr txBox="1"/>
          <p:nvPr/>
        </p:nvSpPr>
        <p:spPr>
          <a:xfrm>
            <a:off x="8011420" y="4091318"/>
            <a:ext cx="9247880" cy="3542711"/>
          </a:xfrm>
          <a:prstGeom prst="rect">
            <a:avLst/>
          </a:prstGeom>
        </p:spPr>
        <p:txBody>
          <a:bodyPr lIns="0" tIns="0" rIns="0" bIns="0" rtlCol="0" anchor="t">
            <a:spAutoFit/>
          </a:bodyPr>
          <a:lstStyle/>
          <a:p>
            <a:pPr marL="561340" lvl="1" indent="-280670">
              <a:lnSpc>
                <a:spcPts val="4759"/>
              </a:lnSpc>
              <a:buFont typeface="Arial"/>
              <a:buChar char="•"/>
            </a:pPr>
            <a:r>
              <a:rPr lang="en-US" sz="3399" dirty="0">
                <a:solidFill>
                  <a:srgbClr val="FFFFFF"/>
                </a:solidFill>
                <a:latin typeface="Open Sans Light"/>
              </a:rPr>
              <a:t>Text input are stored in a state and passed to respective </a:t>
            </a:r>
            <a:r>
              <a:rPr lang="en-US" sz="3399" dirty="0" err="1">
                <a:solidFill>
                  <a:srgbClr val="FFFFFF"/>
                </a:solidFill>
                <a:latin typeface="Open Sans Light"/>
              </a:rPr>
              <a:t>respective</a:t>
            </a:r>
            <a:r>
              <a:rPr lang="en-US" sz="3399" dirty="0">
                <a:solidFill>
                  <a:srgbClr val="FFFFFF"/>
                </a:solidFill>
                <a:latin typeface="Open Sans Light"/>
              </a:rPr>
              <a:t> Chat bot services</a:t>
            </a:r>
          </a:p>
          <a:p>
            <a:pPr>
              <a:lnSpc>
                <a:spcPts val="4759"/>
              </a:lnSpc>
            </a:pPr>
            <a:endParaRPr lang="en-US" sz="3399" dirty="0">
              <a:solidFill>
                <a:srgbClr val="FFFFFF"/>
              </a:solidFill>
              <a:latin typeface="Open Sans Light"/>
            </a:endParaRPr>
          </a:p>
          <a:p>
            <a:pPr marL="561340" lvl="1" indent="-280670">
              <a:lnSpc>
                <a:spcPts val="4759"/>
              </a:lnSpc>
              <a:buFont typeface="Arial"/>
              <a:buChar char="•"/>
            </a:pPr>
            <a:r>
              <a:rPr lang="en-US" sz="3399" dirty="0">
                <a:solidFill>
                  <a:srgbClr val="FFFFFF"/>
                </a:solidFill>
                <a:latin typeface="Open Sans Light"/>
              </a:rPr>
              <a:t>Use of JavaScript promises to ensure asynchronous execution of Chat bot request</a:t>
            </a:r>
          </a:p>
          <a:p>
            <a:pPr>
              <a:lnSpc>
                <a:spcPts val="4648"/>
              </a:lnSpc>
              <a:spcBef>
                <a:spcPct val="0"/>
              </a:spcBef>
            </a:pPr>
            <a:endParaRPr lang="en-US" sz="3399" dirty="0">
              <a:solidFill>
                <a:srgbClr val="FFFFFF"/>
              </a:solidFill>
              <a:latin typeface="Open Sans Light"/>
            </a:endParaRPr>
          </a:p>
        </p:txBody>
      </p:sp>
      <p:sp>
        <p:nvSpPr>
          <p:cNvPr id="4" name="TextBox 4"/>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30</a:t>
            </a:r>
          </a:p>
        </p:txBody>
      </p:sp>
      <p:sp>
        <p:nvSpPr>
          <p:cNvPr id="5" name="TextBox 5"/>
          <p:cNvSpPr txBox="1"/>
          <p:nvPr/>
        </p:nvSpPr>
        <p:spPr>
          <a:xfrm>
            <a:off x="8011420" y="2784163"/>
            <a:ext cx="7326935"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Text Input Handling</a:t>
            </a:r>
          </a:p>
        </p:txBody>
      </p:sp>
      <p:sp>
        <p:nvSpPr>
          <p:cNvPr id="6" name="TextBox 6"/>
          <p:cNvSpPr txBox="1"/>
          <p:nvPr/>
        </p:nvSpPr>
        <p:spPr>
          <a:xfrm>
            <a:off x="626430" y="608567"/>
            <a:ext cx="6877305"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FEATURES</a:t>
            </a:r>
          </a:p>
        </p:txBody>
      </p:sp>
    </p:spTree>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011420" y="4091318"/>
            <a:ext cx="9247880" cy="4733277"/>
          </a:xfrm>
          <a:prstGeom prst="rect">
            <a:avLst/>
          </a:prstGeom>
        </p:spPr>
        <p:txBody>
          <a:bodyPr lIns="0" tIns="0" rIns="0" bIns="0" rtlCol="0" anchor="t">
            <a:spAutoFit/>
          </a:bodyPr>
          <a:lstStyle/>
          <a:p>
            <a:pPr marL="561340" lvl="1" indent="-280670">
              <a:lnSpc>
                <a:spcPts val="4759"/>
              </a:lnSpc>
              <a:buFont typeface="Arial"/>
              <a:buChar char="•"/>
            </a:pPr>
            <a:r>
              <a:rPr lang="en-US" sz="3399">
                <a:solidFill>
                  <a:srgbClr val="FFFFFF"/>
                </a:solidFill>
                <a:latin typeface="Open Sans Light"/>
              </a:rPr>
              <a:t>Audio streaming between client and server</a:t>
            </a:r>
          </a:p>
          <a:p>
            <a:pPr>
              <a:lnSpc>
                <a:spcPts val="4759"/>
              </a:lnSpc>
            </a:pPr>
            <a:endParaRPr lang="en-US" sz="3399">
              <a:solidFill>
                <a:srgbClr val="FFFFFF"/>
              </a:solidFill>
              <a:latin typeface="Open Sans Light"/>
            </a:endParaRPr>
          </a:p>
          <a:p>
            <a:pPr marL="561340" lvl="1" indent="-280670">
              <a:lnSpc>
                <a:spcPts val="4759"/>
              </a:lnSpc>
              <a:buFont typeface="Arial"/>
              <a:buChar char="•"/>
            </a:pPr>
            <a:r>
              <a:rPr lang="en-US" sz="3399">
                <a:solidFill>
                  <a:srgbClr val="FFFFFF"/>
                </a:solidFill>
                <a:latin typeface="Open Sans Light"/>
              </a:rPr>
              <a:t>Web sockets to establish full duplex communication channel</a:t>
            </a:r>
          </a:p>
          <a:p>
            <a:pPr>
              <a:lnSpc>
                <a:spcPts val="4759"/>
              </a:lnSpc>
            </a:pPr>
            <a:endParaRPr lang="en-US" sz="3399">
              <a:solidFill>
                <a:srgbClr val="FFFFFF"/>
              </a:solidFill>
              <a:latin typeface="Open Sans Light"/>
            </a:endParaRPr>
          </a:p>
          <a:p>
            <a:pPr marL="561340" lvl="1" indent="-280670">
              <a:lnSpc>
                <a:spcPts val="4759"/>
              </a:lnSpc>
              <a:buFont typeface="Arial"/>
              <a:buChar char="•"/>
            </a:pPr>
            <a:r>
              <a:rPr lang="en-US" sz="3399">
                <a:solidFill>
                  <a:srgbClr val="FFFFFF"/>
                </a:solidFill>
                <a:latin typeface="Open Sans Light"/>
              </a:rPr>
              <a:t>Persistent communication over single TCP connection</a:t>
            </a:r>
          </a:p>
          <a:p>
            <a:pPr>
              <a:lnSpc>
                <a:spcPts val="4648"/>
              </a:lnSpc>
              <a:spcBef>
                <a:spcPct val="0"/>
              </a:spcBef>
            </a:pPr>
            <a:endParaRPr lang="en-US" sz="3399">
              <a:solidFill>
                <a:srgbClr val="FFFFFF"/>
              </a:solidFill>
              <a:latin typeface="Open Sans Light"/>
            </a:endParaRPr>
          </a:p>
        </p:txBody>
      </p:sp>
      <p:pic>
        <p:nvPicPr>
          <p:cNvPr id="3" name="Picture 3"/>
          <p:cNvPicPr>
            <a:picLocks noChangeAspect="1"/>
          </p:cNvPicPr>
          <p:nvPr/>
        </p:nvPicPr>
        <p:blipFill>
          <a:blip r:embed="rId3"/>
          <a:srcRect/>
          <a:stretch>
            <a:fillRect/>
          </a:stretch>
        </p:blipFill>
        <p:spPr>
          <a:xfrm>
            <a:off x="1133293" y="3162300"/>
            <a:ext cx="5600700" cy="4580819"/>
          </a:xfrm>
          <a:prstGeom prst="rect">
            <a:avLst/>
          </a:prstGeom>
        </p:spPr>
      </p:pic>
      <p:sp>
        <p:nvSpPr>
          <p:cNvPr id="4" name="TextBox 4"/>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31</a:t>
            </a:r>
          </a:p>
        </p:txBody>
      </p:sp>
      <p:sp>
        <p:nvSpPr>
          <p:cNvPr id="5" name="TextBox 5"/>
          <p:cNvSpPr txBox="1"/>
          <p:nvPr/>
        </p:nvSpPr>
        <p:spPr>
          <a:xfrm>
            <a:off x="8011420" y="2784163"/>
            <a:ext cx="7326935"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Speech Input Handling</a:t>
            </a:r>
          </a:p>
        </p:txBody>
      </p:sp>
      <p:sp>
        <p:nvSpPr>
          <p:cNvPr id="6" name="TextBox 6"/>
          <p:cNvSpPr txBox="1"/>
          <p:nvPr/>
        </p:nvSpPr>
        <p:spPr>
          <a:xfrm>
            <a:off x="626430" y="608567"/>
            <a:ext cx="6877305"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FEATURES</a:t>
            </a:r>
          </a:p>
        </p:txBody>
      </p:sp>
      <p:sp>
        <p:nvSpPr>
          <p:cNvPr id="8" name="Rectangle 7">
            <a:extLst>
              <a:ext uri="{FF2B5EF4-FFF2-40B4-BE49-F238E27FC236}">
                <a16:creationId xmlns:a16="http://schemas.microsoft.com/office/drawing/2014/main" id="{50290AB1-9110-44EE-A465-E30D4AF1838D}"/>
              </a:ext>
            </a:extLst>
          </p:cNvPr>
          <p:cNvSpPr/>
          <p:nvPr/>
        </p:nvSpPr>
        <p:spPr>
          <a:xfrm>
            <a:off x="1028700" y="7886700"/>
            <a:ext cx="3848100" cy="738664"/>
          </a:xfrm>
          <a:prstGeom prst="rect">
            <a:avLst/>
          </a:prstGeom>
        </p:spPr>
        <p:txBody>
          <a:bodyPr wrap="square">
            <a:spAutoFit/>
          </a:bodyPr>
          <a:lstStyle/>
          <a:p>
            <a:r>
              <a:rPr lang="en-SG" sz="1400" i="1" dirty="0">
                <a:solidFill>
                  <a:schemeClr val="bg1"/>
                </a:solidFill>
              </a:rPr>
              <a:t>Half Duplex vs Full Duplex Diagram adapted from </a:t>
            </a:r>
          </a:p>
          <a:p>
            <a:r>
              <a:rPr lang="en-SG" sz="1400" i="1" dirty="0">
                <a:solidFill>
                  <a:schemeClr val="bg1"/>
                </a:solidFill>
              </a:rPr>
              <a:t>https://www.ccna-study.com/2019/05/half-duplex-and-full-duplex.html</a:t>
            </a:r>
          </a:p>
        </p:txBody>
      </p:sp>
    </p:spTree>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011420" y="4091318"/>
            <a:ext cx="9247880" cy="4137994"/>
          </a:xfrm>
          <a:prstGeom prst="rect">
            <a:avLst/>
          </a:prstGeom>
        </p:spPr>
        <p:txBody>
          <a:bodyPr lIns="0" tIns="0" rIns="0" bIns="0" rtlCol="0" anchor="t">
            <a:spAutoFit/>
          </a:bodyPr>
          <a:lstStyle/>
          <a:p>
            <a:pPr marL="561340" lvl="1" indent="-280670">
              <a:lnSpc>
                <a:spcPts val="4759"/>
              </a:lnSpc>
              <a:buFont typeface="Arial"/>
              <a:buChar char="•"/>
            </a:pPr>
            <a:r>
              <a:rPr lang="en-US" sz="3399">
                <a:solidFill>
                  <a:srgbClr val="FFFFFF"/>
                </a:solidFill>
                <a:latin typeface="Open Sans Light"/>
              </a:rPr>
              <a:t>AISG Speech to Text API</a:t>
            </a:r>
          </a:p>
          <a:p>
            <a:pPr>
              <a:lnSpc>
                <a:spcPts val="4759"/>
              </a:lnSpc>
            </a:pPr>
            <a:endParaRPr lang="en-US" sz="3399">
              <a:solidFill>
                <a:srgbClr val="FFFFFF"/>
              </a:solidFill>
              <a:latin typeface="Open Sans Light"/>
            </a:endParaRPr>
          </a:p>
          <a:p>
            <a:pPr marL="561340" lvl="1" indent="-280670">
              <a:lnSpc>
                <a:spcPts val="4759"/>
              </a:lnSpc>
              <a:buFont typeface="Arial"/>
              <a:buChar char="•"/>
            </a:pPr>
            <a:r>
              <a:rPr lang="en-US" sz="3399">
                <a:solidFill>
                  <a:srgbClr val="FFFFFF"/>
                </a:solidFill>
                <a:latin typeface="Open Sans Light"/>
              </a:rPr>
              <a:t>Node Server forwards socket link to AISG</a:t>
            </a:r>
          </a:p>
          <a:p>
            <a:pPr>
              <a:lnSpc>
                <a:spcPts val="4759"/>
              </a:lnSpc>
            </a:pPr>
            <a:endParaRPr lang="en-US" sz="3399">
              <a:solidFill>
                <a:srgbClr val="FFFFFF"/>
              </a:solidFill>
              <a:latin typeface="Open Sans Light"/>
            </a:endParaRPr>
          </a:p>
          <a:p>
            <a:pPr marL="561340" lvl="1" indent="-280670">
              <a:lnSpc>
                <a:spcPts val="4759"/>
              </a:lnSpc>
              <a:buFont typeface="Arial"/>
              <a:buChar char="•"/>
            </a:pPr>
            <a:r>
              <a:rPr lang="en-US" sz="3399">
                <a:solidFill>
                  <a:srgbClr val="FFFFFF"/>
                </a:solidFill>
                <a:latin typeface="Open Sans Light"/>
              </a:rPr>
              <a:t>BLOB audio data streamed and sent to STT API for decoding and transcription</a:t>
            </a:r>
          </a:p>
          <a:p>
            <a:pPr>
              <a:lnSpc>
                <a:spcPts val="4648"/>
              </a:lnSpc>
              <a:spcBef>
                <a:spcPct val="0"/>
              </a:spcBef>
            </a:pPr>
            <a:endParaRPr lang="en-US" sz="3399">
              <a:solidFill>
                <a:srgbClr val="FFFFFF"/>
              </a:solidFill>
              <a:latin typeface="Open Sans Light"/>
            </a:endParaRPr>
          </a:p>
        </p:txBody>
      </p:sp>
      <p:pic>
        <p:nvPicPr>
          <p:cNvPr id="3" name="Picture 3"/>
          <p:cNvPicPr>
            <a:picLocks noChangeAspect="1"/>
          </p:cNvPicPr>
          <p:nvPr/>
        </p:nvPicPr>
        <p:blipFill>
          <a:blip r:embed="rId3"/>
          <a:srcRect/>
          <a:stretch>
            <a:fillRect/>
          </a:stretch>
        </p:blipFill>
        <p:spPr>
          <a:xfrm>
            <a:off x="3273845" y="7339212"/>
            <a:ext cx="2055069" cy="1919088"/>
          </a:xfrm>
          <a:prstGeom prst="rect">
            <a:avLst/>
          </a:prstGeom>
        </p:spPr>
      </p:pic>
      <p:sp>
        <p:nvSpPr>
          <p:cNvPr id="4" name="TextBox 4"/>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32</a:t>
            </a:r>
          </a:p>
        </p:txBody>
      </p:sp>
      <p:sp>
        <p:nvSpPr>
          <p:cNvPr id="5" name="TextBox 5"/>
          <p:cNvSpPr txBox="1"/>
          <p:nvPr/>
        </p:nvSpPr>
        <p:spPr>
          <a:xfrm>
            <a:off x="8011420" y="2784163"/>
            <a:ext cx="7326935"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Transcription Service</a:t>
            </a:r>
          </a:p>
        </p:txBody>
      </p:sp>
      <p:sp>
        <p:nvSpPr>
          <p:cNvPr id="6" name="TextBox 6"/>
          <p:cNvSpPr txBox="1"/>
          <p:nvPr/>
        </p:nvSpPr>
        <p:spPr>
          <a:xfrm>
            <a:off x="626430" y="608567"/>
            <a:ext cx="6877305"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FEATURES</a:t>
            </a:r>
          </a:p>
        </p:txBody>
      </p:sp>
      <p:pic>
        <p:nvPicPr>
          <p:cNvPr id="7" name="Picture 7"/>
          <p:cNvPicPr>
            <a:picLocks noChangeAspect="1"/>
          </p:cNvPicPr>
          <p:nvPr/>
        </p:nvPicPr>
        <p:blipFill>
          <a:blip r:embed="rId4"/>
          <a:srcRect/>
          <a:stretch>
            <a:fillRect/>
          </a:stretch>
        </p:blipFill>
        <p:spPr>
          <a:xfrm>
            <a:off x="2766954" y="1714929"/>
            <a:ext cx="3068851" cy="1031134"/>
          </a:xfrm>
          <a:prstGeom prst="rect">
            <a:avLst/>
          </a:prstGeom>
        </p:spPr>
      </p:pic>
      <p:pic>
        <p:nvPicPr>
          <p:cNvPr id="8" name="Picture 8"/>
          <p:cNvPicPr>
            <a:picLocks noChangeAspect="1"/>
          </p:cNvPicPr>
          <p:nvPr/>
        </p:nvPicPr>
        <p:blipFill>
          <a:blip r:embed="rId5"/>
          <a:srcRect/>
          <a:stretch>
            <a:fillRect/>
          </a:stretch>
        </p:blipFill>
        <p:spPr>
          <a:xfrm>
            <a:off x="3020087" y="4626205"/>
            <a:ext cx="2562586" cy="1567449"/>
          </a:xfrm>
          <a:prstGeom prst="rect">
            <a:avLst/>
          </a:prstGeom>
        </p:spPr>
      </p:pic>
      <p:grpSp>
        <p:nvGrpSpPr>
          <p:cNvPr id="9" name="Group 9"/>
          <p:cNvGrpSpPr/>
          <p:nvPr/>
        </p:nvGrpSpPr>
        <p:grpSpPr>
          <a:xfrm rot="5328373">
            <a:off x="2364766" y="3724532"/>
            <a:ext cx="1616582" cy="183296"/>
            <a:chOff x="0" y="0"/>
            <a:chExt cx="3785870" cy="429260"/>
          </a:xfrm>
        </p:grpSpPr>
        <p:sp>
          <p:nvSpPr>
            <p:cNvPr id="10" name="Freeform 10"/>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sp>
      </p:grpSp>
      <p:grpSp>
        <p:nvGrpSpPr>
          <p:cNvPr id="11" name="Group 11"/>
          <p:cNvGrpSpPr/>
          <p:nvPr/>
        </p:nvGrpSpPr>
        <p:grpSpPr>
          <a:xfrm rot="5328373">
            <a:off x="2429669" y="6650404"/>
            <a:ext cx="1502133" cy="170319"/>
            <a:chOff x="0" y="0"/>
            <a:chExt cx="3785870" cy="429260"/>
          </a:xfrm>
        </p:grpSpPr>
        <p:sp>
          <p:nvSpPr>
            <p:cNvPr id="12" name="Freeform 12"/>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sp>
      </p:grpSp>
      <p:grpSp>
        <p:nvGrpSpPr>
          <p:cNvPr id="13" name="Group 13"/>
          <p:cNvGrpSpPr/>
          <p:nvPr/>
        </p:nvGrpSpPr>
        <p:grpSpPr>
          <a:xfrm rot="-5399999">
            <a:off x="4312643" y="6652015"/>
            <a:ext cx="1502133" cy="170319"/>
            <a:chOff x="0" y="0"/>
            <a:chExt cx="3785870" cy="429260"/>
          </a:xfrm>
        </p:grpSpPr>
        <p:sp>
          <p:nvSpPr>
            <p:cNvPr id="14" name="Freeform 14"/>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sp>
      </p:grpSp>
      <p:grpSp>
        <p:nvGrpSpPr>
          <p:cNvPr id="15" name="Group 15"/>
          <p:cNvGrpSpPr/>
          <p:nvPr/>
        </p:nvGrpSpPr>
        <p:grpSpPr>
          <a:xfrm rot="-5399999">
            <a:off x="4227483" y="3672062"/>
            <a:ext cx="1502133" cy="170319"/>
            <a:chOff x="0" y="0"/>
            <a:chExt cx="3785870" cy="429260"/>
          </a:xfrm>
        </p:grpSpPr>
        <p:sp>
          <p:nvSpPr>
            <p:cNvPr id="16" name="Freeform 16"/>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sp>
      </p:grpSp>
      <p:sp>
        <p:nvSpPr>
          <p:cNvPr id="17" name="TextBox 17"/>
          <p:cNvSpPr txBox="1"/>
          <p:nvPr/>
        </p:nvSpPr>
        <p:spPr>
          <a:xfrm>
            <a:off x="1508595" y="3155107"/>
            <a:ext cx="1511492" cy="1370842"/>
          </a:xfrm>
          <a:prstGeom prst="rect">
            <a:avLst/>
          </a:prstGeom>
        </p:spPr>
        <p:txBody>
          <a:bodyPr lIns="0" tIns="0" rIns="0" bIns="0" rtlCol="0" anchor="t">
            <a:spAutoFit/>
          </a:bodyPr>
          <a:lstStyle/>
          <a:p>
            <a:pPr algn="ctr">
              <a:lnSpc>
                <a:spcPts val="3618"/>
              </a:lnSpc>
            </a:pPr>
            <a:r>
              <a:rPr lang="en-US" sz="3289">
                <a:solidFill>
                  <a:srgbClr val="FFFFFF"/>
                </a:solidFill>
                <a:latin typeface="HK Grotesk Bold"/>
              </a:rPr>
              <a:t>AUDIO TO</a:t>
            </a:r>
          </a:p>
          <a:p>
            <a:pPr algn="ctr">
              <a:lnSpc>
                <a:spcPts val="3618"/>
              </a:lnSpc>
            </a:pPr>
            <a:r>
              <a:rPr lang="en-US" sz="3289">
                <a:solidFill>
                  <a:srgbClr val="FFFFFF"/>
                </a:solidFill>
                <a:latin typeface="HK Grotesk Bold"/>
              </a:rPr>
              <a:t>BLOB</a:t>
            </a:r>
          </a:p>
        </p:txBody>
      </p:sp>
      <p:sp>
        <p:nvSpPr>
          <p:cNvPr id="18" name="TextBox 18"/>
          <p:cNvSpPr txBox="1"/>
          <p:nvPr/>
        </p:nvSpPr>
        <p:spPr>
          <a:xfrm>
            <a:off x="1770033" y="6510652"/>
            <a:ext cx="1250054" cy="472096"/>
          </a:xfrm>
          <a:prstGeom prst="rect">
            <a:avLst/>
          </a:prstGeom>
        </p:spPr>
        <p:txBody>
          <a:bodyPr lIns="0" tIns="0" rIns="0" bIns="0" rtlCol="0" anchor="t">
            <a:spAutoFit/>
          </a:bodyPr>
          <a:lstStyle/>
          <a:p>
            <a:pPr>
              <a:lnSpc>
                <a:spcPts val="3618"/>
              </a:lnSpc>
            </a:pPr>
            <a:r>
              <a:rPr lang="en-US" sz="3289">
                <a:solidFill>
                  <a:srgbClr val="FFFFFF"/>
                </a:solidFill>
                <a:latin typeface="HK Grotesk Bold"/>
              </a:rPr>
              <a:t>BLOB</a:t>
            </a:r>
          </a:p>
        </p:txBody>
      </p:sp>
      <p:sp>
        <p:nvSpPr>
          <p:cNvPr id="19" name="TextBox 19"/>
          <p:cNvSpPr txBox="1"/>
          <p:nvPr/>
        </p:nvSpPr>
        <p:spPr>
          <a:xfrm>
            <a:off x="5328914" y="6285965"/>
            <a:ext cx="2451590" cy="921469"/>
          </a:xfrm>
          <a:prstGeom prst="rect">
            <a:avLst/>
          </a:prstGeom>
        </p:spPr>
        <p:txBody>
          <a:bodyPr lIns="0" tIns="0" rIns="0" bIns="0" rtlCol="0" anchor="t">
            <a:spAutoFit/>
          </a:bodyPr>
          <a:lstStyle/>
          <a:p>
            <a:pPr>
              <a:lnSpc>
                <a:spcPts val="3618"/>
              </a:lnSpc>
            </a:pPr>
            <a:r>
              <a:rPr lang="en-US" sz="3289">
                <a:solidFill>
                  <a:srgbClr val="FFFFFF"/>
                </a:solidFill>
                <a:latin typeface="HK Grotesk Bold"/>
              </a:rPr>
              <a:t>Transcribed Text Object</a:t>
            </a:r>
          </a:p>
        </p:txBody>
      </p:sp>
      <p:sp>
        <p:nvSpPr>
          <p:cNvPr id="20" name="TextBox 20"/>
          <p:cNvSpPr txBox="1"/>
          <p:nvPr/>
        </p:nvSpPr>
        <p:spPr>
          <a:xfrm>
            <a:off x="5328914" y="3364970"/>
            <a:ext cx="2451590" cy="921469"/>
          </a:xfrm>
          <a:prstGeom prst="rect">
            <a:avLst/>
          </a:prstGeom>
        </p:spPr>
        <p:txBody>
          <a:bodyPr lIns="0" tIns="0" rIns="0" bIns="0" rtlCol="0" anchor="t">
            <a:spAutoFit/>
          </a:bodyPr>
          <a:lstStyle/>
          <a:p>
            <a:pPr>
              <a:lnSpc>
                <a:spcPts val="3618"/>
              </a:lnSpc>
            </a:pPr>
            <a:r>
              <a:rPr lang="en-US" sz="3289">
                <a:solidFill>
                  <a:srgbClr val="FFFFFF"/>
                </a:solidFill>
                <a:latin typeface="HK Grotesk Bold"/>
              </a:rPr>
              <a:t>Transcribed Text </a:t>
            </a:r>
          </a:p>
        </p:txBody>
      </p:sp>
      <p:sp>
        <p:nvSpPr>
          <p:cNvPr id="23" name="Rectangle 22">
            <a:extLst>
              <a:ext uri="{FF2B5EF4-FFF2-40B4-BE49-F238E27FC236}">
                <a16:creationId xmlns:a16="http://schemas.microsoft.com/office/drawing/2014/main" id="{FB93C764-75BF-42B7-9943-FA2F43FF734B}"/>
              </a:ext>
            </a:extLst>
          </p:cNvPr>
          <p:cNvSpPr/>
          <p:nvPr/>
        </p:nvSpPr>
        <p:spPr>
          <a:xfrm>
            <a:off x="3283540" y="9289774"/>
            <a:ext cx="2695758" cy="523220"/>
          </a:xfrm>
          <a:prstGeom prst="rect">
            <a:avLst/>
          </a:prstGeom>
        </p:spPr>
        <p:txBody>
          <a:bodyPr wrap="square">
            <a:spAutoFit/>
          </a:bodyPr>
          <a:lstStyle/>
          <a:p>
            <a:r>
              <a:rPr lang="en-SG" sz="1400" i="1" dirty="0">
                <a:solidFill>
                  <a:schemeClr val="bg1"/>
                </a:solidFill>
              </a:rPr>
              <a:t>AI Singapore Logo adapted from </a:t>
            </a:r>
          </a:p>
          <a:p>
            <a:r>
              <a:rPr lang="en-SG" sz="1400" i="1" dirty="0">
                <a:solidFill>
                  <a:schemeClr val="bg1"/>
                </a:solidFill>
              </a:rPr>
              <a:t>https://www.aisingapore.org/</a:t>
            </a:r>
          </a:p>
        </p:txBody>
      </p:sp>
    </p:spTree>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372093" y="4044274"/>
            <a:ext cx="9247880" cy="5328560"/>
          </a:xfrm>
          <a:prstGeom prst="rect">
            <a:avLst/>
          </a:prstGeom>
        </p:spPr>
        <p:txBody>
          <a:bodyPr lIns="0" tIns="0" rIns="0" bIns="0" rtlCol="0" anchor="t">
            <a:spAutoFit/>
          </a:bodyPr>
          <a:lstStyle/>
          <a:p>
            <a:pPr marL="561340" lvl="1" indent="-280670">
              <a:lnSpc>
                <a:spcPts val="4759"/>
              </a:lnSpc>
              <a:buFont typeface="Arial"/>
              <a:buChar char="•"/>
            </a:pPr>
            <a:r>
              <a:rPr lang="en-US" sz="3399">
                <a:solidFill>
                  <a:srgbClr val="FFFFFF"/>
                </a:solidFill>
                <a:latin typeface="Open Sans Light"/>
              </a:rPr>
              <a:t>Chat bot response comparisons with Ask Jamie Chatbot benchmark</a:t>
            </a:r>
          </a:p>
          <a:p>
            <a:pPr>
              <a:lnSpc>
                <a:spcPts val="4759"/>
              </a:lnSpc>
            </a:pPr>
            <a:endParaRPr lang="en-US" sz="3399">
              <a:solidFill>
                <a:srgbClr val="FFFFFF"/>
              </a:solidFill>
              <a:latin typeface="Open Sans Light"/>
            </a:endParaRPr>
          </a:p>
          <a:p>
            <a:pPr marL="561340" lvl="1" indent="-280670">
              <a:lnSpc>
                <a:spcPts val="4759"/>
              </a:lnSpc>
              <a:buFont typeface="Arial"/>
              <a:buChar char="•"/>
            </a:pPr>
            <a:r>
              <a:rPr lang="en-US" sz="3399">
                <a:solidFill>
                  <a:srgbClr val="FFFFFF"/>
                </a:solidFill>
                <a:latin typeface="Open Sans Light"/>
              </a:rPr>
              <a:t>Client keeps states of benchmark response and test chatbot response pair</a:t>
            </a:r>
          </a:p>
          <a:p>
            <a:pPr>
              <a:lnSpc>
                <a:spcPts val="4759"/>
              </a:lnSpc>
            </a:pPr>
            <a:endParaRPr lang="en-US" sz="3399">
              <a:solidFill>
                <a:srgbClr val="FFFFFF"/>
              </a:solidFill>
              <a:latin typeface="Open Sans Light"/>
            </a:endParaRPr>
          </a:p>
          <a:p>
            <a:pPr marL="561340" lvl="1" indent="-280670">
              <a:lnSpc>
                <a:spcPts val="4759"/>
              </a:lnSpc>
              <a:buFont typeface="Arial"/>
              <a:buChar char="•"/>
            </a:pPr>
            <a:r>
              <a:rPr lang="en-US" sz="3399">
                <a:solidFill>
                  <a:srgbClr val="FFFFFF"/>
                </a:solidFill>
                <a:latin typeface="Open Sans Light"/>
              </a:rPr>
              <a:t>Sends response pairs to comparator API served by Flask</a:t>
            </a:r>
          </a:p>
          <a:p>
            <a:pPr>
              <a:lnSpc>
                <a:spcPts val="4648"/>
              </a:lnSpc>
              <a:spcBef>
                <a:spcPct val="0"/>
              </a:spcBef>
            </a:pPr>
            <a:endParaRPr lang="en-US" sz="3399">
              <a:solidFill>
                <a:srgbClr val="FFFFFF"/>
              </a:solidFill>
              <a:latin typeface="Open Sans Light"/>
            </a:endParaRPr>
          </a:p>
        </p:txBody>
      </p:sp>
      <p:grpSp>
        <p:nvGrpSpPr>
          <p:cNvPr id="3" name="Group 3"/>
          <p:cNvGrpSpPr/>
          <p:nvPr/>
        </p:nvGrpSpPr>
        <p:grpSpPr>
          <a:xfrm>
            <a:off x="3995608" y="6301853"/>
            <a:ext cx="3371310" cy="974166"/>
            <a:chOff x="0" y="0"/>
            <a:chExt cx="4495080" cy="1298888"/>
          </a:xfrm>
        </p:grpSpPr>
        <p:grpSp>
          <p:nvGrpSpPr>
            <p:cNvPr id="4" name="Group 4"/>
            <p:cNvGrpSpPr/>
            <p:nvPr/>
          </p:nvGrpSpPr>
          <p:grpSpPr>
            <a:xfrm>
              <a:off x="0" y="0"/>
              <a:ext cx="4495080" cy="1298888"/>
              <a:chOff x="0" y="0"/>
              <a:chExt cx="2158536" cy="623726"/>
            </a:xfrm>
          </p:grpSpPr>
          <p:sp>
            <p:nvSpPr>
              <p:cNvPr id="5" name="Freeform 5"/>
              <p:cNvSpPr/>
              <p:nvPr/>
            </p:nvSpPr>
            <p:spPr>
              <a:xfrm>
                <a:off x="0" y="0"/>
                <a:ext cx="2158536" cy="623725"/>
              </a:xfrm>
              <a:custGeom>
                <a:avLst/>
                <a:gdLst/>
                <a:ahLst/>
                <a:cxnLst/>
                <a:rect l="l" t="t" r="r" b="b"/>
                <a:pathLst>
                  <a:path w="2158536" h="623725">
                    <a:moveTo>
                      <a:pt x="0" y="0"/>
                    </a:moveTo>
                    <a:lnTo>
                      <a:pt x="0" y="623725"/>
                    </a:lnTo>
                    <a:lnTo>
                      <a:pt x="2158536" y="623725"/>
                    </a:lnTo>
                    <a:lnTo>
                      <a:pt x="2158536" y="0"/>
                    </a:lnTo>
                    <a:lnTo>
                      <a:pt x="0" y="0"/>
                    </a:lnTo>
                    <a:close/>
                    <a:moveTo>
                      <a:pt x="2097576" y="562765"/>
                    </a:moveTo>
                    <a:lnTo>
                      <a:pt x="59690" y="562765"/>
                    </a:lnTo>
                    <a:lnTo>
                      <a:pt x="59690" y="59690"/>
                    </a:lnTo>
                    <a:lnTo>
                      <a:pt x="2097576" y="59690"/>
                    </a:lnTo>
                    <a:lnTo>
                      <a:pt x="2097576" y="562765"/>
                    </a:lnTo>
                    <a:close/>
                  </a:path>
                </a:pathLst>
              </a:custGeom>
              <a:solidFill>
                <a:srgbClr val="8BB6C2"/>
              </a:solidFill>
            </p:spPr>
          </p:sp>
        </p:grpSp>
        <p:sp>
          <p:nvSpPr>
            <p:cNvPr id="6" name="TextBox 6"/>
            <p:cNvSpPr txBox="1"/>
            <p:nvPr/>
          </p:nvSpPr>
          <p:spPr>
            <a:xfrm>
              <a:off x="838899" y="314579"/>
              <a:ext cx="3656181" cy="698306"/>
            </a:xfrm>
            <a:prstGeom prst="rect">
              <a:avLst/>
            </a:prstGeom>
          </p:spPr>
          <p:txBody>
            <a:bodyPr lIns="0" tIns="0" rIns="0" bIns="0" rtlCol="0" anchor="t">
              <a:spAutoFit/>
            </a:bodyPr>
            <a:lstStyle/>
            <a:p>
              <a:pPr>
                <a:lnSpc>
                  <a:spcPts val="3960"/>
                </a:lnSpc>
              </a:pPr>
              <a:r>
                <a:rPr lang="en-US" sz="3600">
                  <a:solidFill>
                    <a:srgbClr val="FFFFFF"/>
                  </a:solidFill>
                  <a:latin typeface="HK Grotesk Bold"/>
                </a:rPr>
                <a:t>MICL LABS</a:t>
              </a:r>
            </a:p>
          </p:txBody>
        </p:sp>
      </p:grpSp>
      <p:grpSp>
        <p:nvGrpSpPr>
          <p:cNvPr id="7" name="Group 7"/>
          <p:cNvGrpSpPr/>
          <p:nvPr/>
        </p:nvGrpSpPr>
        <p:grpSpPr>
          <a:xfrm>
            <a:off x="3995608" y="3526050"/>
            <a:ext cx="3371310" cy="974166"/>
            <a:chOff x="0" y="0"/>
            <a:chExt cx="4495080" cy="1298888"/>
          </a:xfrm>
        </p:grpSpPr>
        <p:grpSp>
          <p:nvGrpSpPr>
            <p:cNvPr id="8" name="Group 8"/>
            <p:cNvGrpSpPr/>
            <p:nvPr/>
          </p:nvGrpSpPr>
          <p:grpSpPr>
            <a:xfrm>
              <a:off x="0" y="0"/>
              <a:ext cx="4495080" cy="1298888"/>
              <a:chOff x="0" y="0"/>
              <a:chExt cx="2158536" cy="623726"/>
            </a:xfrm>
          </p:grpSpPr>
          <p:sp>
            <p:nvSpPr>
              <p:cNvPr id="9" name="Freeform 9"/>
              <p:cNvSpPr/>
              <p:nvPr/>
            </p:nvSpPr>
            <p:spPr>
              <a:xfrm>
                <a:off x="0" y="0"/>
                <a:ext cx="2158536" cy="623725"/>
              </a:xfrm>
              <a:custGeom>
                <a:avLst/>
                <a:gdLst/>
                <a:ahLst/>
                <a:cxnLst/>
                <a:rect l="l" t="t" r="r" b="b"/>
                <a:pathLst>
                  <a:path w="2158536" h="623725">
                    <a:moveTo>
                      <a:pt x="0" y="0"/>
                    </a:moveTo>
                    <a:lnTo>
                      <a:pt x="0" y="623725"/>
                    </a:lnTo>
                    <a:lnTo>
                      <a:pt x="2158536" y="623725"/>
                    </a:lnTo>
                    <a:lnTo>
                      <a:pt x="2158536" y="0"/>
                    </a:lnTo>
                    <a:lnTo>
                      <a:pt x="0" y="0"/>
                    </a:lnTo>
                    <a:close/>
                    <a:moveTo>
                      <a:pt x="2097576" y="562765"/>
                    </a:moveTo>
                    <a:lnTo>
                      <a:pt x="59690" y="562765"/>
                    </a:lnTo>
                    <a:lnTo>
                      <a:pt x="59690" y="59690"/>
                    </a:lnTo>
                    <a:lnTo>
                      <a:pt x="2097576" y="59690"/>
                    </a:lnTo>
                    <a:lnTo>
                      <a:pt x="2097576" y="562765"/>
                    </a:lnTo>
                    <a:close/>
                  </a:path>
                </a:pathLst>
              </a:custGeom>
              <a:solidFill>
                <a:srgbClr val="8BB6C2"/>
              </a:solidFill>
            </p:spPr>
          </p:sp>
        </p:grpSp>
        <p:sp>
          <p:nvSpPr>
            <p:cNvPr id="10" name="TextBox 10"/>
            <p:cNvSpPr txBox="1"/>
            <p:nvPr/>
          </p:nvSpPr>
          <p:spPr>
            <a:xfrm>
              <a:off x="279633" y="314579"/>
              <a:ext cx="4215447" cy="698306"/>
            </a:xfrm>
            <a:prstGeom prst="rect">
              <a:avLst/>
            </a:prstGeom>
          </p:spPr>
          <p:txBody>
            <a:bodyPr lIns="0" tIns="0" rIns="0" bIns="0" rtlCol="0" anchor="t">
              <a:spAutoFit/>
            </a:bodyPr>
            <a:lstStyle/>
            <a:p>
              <a:pPr>
                <a:lnSpc>
                  <a:spcPts val="3960"/>
                </a:lnSpc>
              </a:pPr>
              <a:r>
                <a:rPr lang="en-US" sz="3600">
                  <a:solidFill>
                    <a:srgbClr val="FFFFFF"/>
                  </a:solidFill>
                  <a:latin typeface="HK Grotesk Bold"/>
                </a:rPr>
                <a:t>DIALOGFLOW</a:t>
              </a:r>
            </a:p>
          </p:txBody>
        </p:sp>
      </p:grpSp>
      <p:grpSp>
        <p:nvGrpSpPr>
          <p:cNvPr id="11" name="Group 11"/>
          <p:cNvGrpSpPr/>
          <p:nvPr/>
        </p:nvGrpSpPr>
        <p:grpSpPr>
          <a:xfrm>
            <a:off x="4753490" y="4906623"/>
            <a:ext cx="3371310" cy="974166"/>
            <a:chOff x="0" y="0"/>
            <a:chExt cx="4495080" cy="1298888"/>
          </a:xfrm>
        </p:grpSpPr>
        <p:grpSp>
          <p:nvGrpSpPr>
            <p:cNvPr id="12" name="Group 12"/>
            <p:cNvGrpSpPr/>
            <p:nvPr/>
          </p:nvGrpSpPr>
          <p:grpSpPr>
            <a:xfrm>
              <a:off x="0" y="0"/>
              <a:ext cx="4495080" cy="1298888"/>
              <a:chOff x="0" y="0"/>
              <a:chExt cx="2158536" cy="623726"/>
            </a:xfrm>
          </p:grpSpPr>
          <p:sp>
            <p:nvSpPr>
              <p:cNvPr id="13" name="Freeform 13"/>
              <p:cNvSpPr/>
              <p:nvPr/>
            </p:nvSpPr>
            <p:spPr>
              <a:xfrm>
                <a:off x="0" y="0"/>
                <a:ext cx="2158536" cy="623725"/>
              </a:xfrm>
              <a:custGeom>
                <a:avLst/>
                <a:gdLst/>
                <a:ahLst/>
                <a:cxnLst/>
                <a:rect l="l" t="t" r="r" b="b"/>
                <a:pathLst>
                  <a:path w="2158536" h="623725">
                    <a:moveTo>
                      <a:pt x="0" y="0"/>
                    </a:moveTo>
                    <a:lnTo>
                      <a:pt x="0" y="623725"/>
                    </a:lnTo>
                    <a:lnTo>
                      <a:pt x="2158536" y="623725"/>
                    </a:lnTo>
                    <a:lnTo>
                      <a:pt x="2158536" y="0"/>
                    </a:lnTo>
                    <a:lnTo>
                      <a:pt x="0" y="0"/>
                    </a:lnTo>
                    <a:close/>
                    <a:moveTo>
                      <a:pt x="2097576" y="562765"/>
                    </a:moveTo>
                    <a:lnTo>
                      <a:pt x="59690" y="562765"/>
                    </a:lnTo>
                    <a:lnTo>
                      <a:pt x="59690" y="59690"/>
                    </a:lnTo>
                    <a:lnTo>
                      <a:pt x="2097576" y="59690"/>
                    </a:lnTo>
                    <a:lnTo>
                      <a:pt x="2097576" y="562765"/>
                    </a:lnTo>
                    <a:close/>
                  </a:path>
                </a:pathLst>
              </a:custGeom>
              <a:solidFill>
                <a:srgbClr val="8BB6C2"/>
              </a:solidFill>
            </p:spPr>
          </p:sp>
        </p:grpSp>
        <p:sp>
          <p:nvSpPr>
            <p:cNvPr id="14" name="TextBox 14"/>
            <p:cNvSpPr txBox="1"/>
            <p:nvPr/>
          </p:nvSpPr>
          <p:spPr>
            <a:xfrm>
              <a:off x="394550" y="314579"/>
              <a:ext cx="3656181" cy="698306"/>
            </a:xfrm>
            <a:prstGeom prst="rect">
              <a:avLst/>
            </a:prstGeom>
          </p:spPr>
          <p:txBody>
            <a:bodyPr lIns="0" tIns="0" rIns="0" bIns="0" rtlCol="0" anchor="t">
              <a:spAutoFit/>
            </a:bodyPr>
            <a:lstStyle/>
            <a:p>
              <a:pPr>
                <a:lnSpc>
                  <a:spcPts val="3960"/>
                </a:lnSpc>
              </a:pPr>
              <a:r>
                <a:rPr lang="en-US" sz="3600">
                  <a:solidFill>
                    <a:srgbClr val="FFFFFF"/>
                  </a:solidFill>
                  <a:latin typeface="HK Grotesk Bold"/>
                </a:rPr>
                <a:t>DNN MODEL</a:t>
              </a:r>
            </a:p>
          </p:txBody>
        </p:sp>
      </p:grpSp>
      <p:grpSp>
        <p:nvGrpSpPr>
          <p:cNvPr id="15" name="Group 15"/>
          <p:cNvGrpSpPr/>
          <p:nvPr/>
        </p:nvGrpSpPr>
        <p:grpSpPr>
          <a:xfrm rot="-1627116">
            <a:off x="1226106" y="4249804"/>
            <a:ext cx="2869416" cy="253650"/>
            <a:chOff x="0" y="0"/>
            <a:chExt cx="9194800" cy="812800"/>
          </a:xfrm>
        </p:grpSpPr>
        <p:sp>
          <p:nvSpPr>
            <p:cNvPr id="16" name="Freeform 16"/>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FFFFF"/>
            </a:solidFill>
          </p:spPr>
        </p:sp>
      </p:grpSp>
      <p:sp>
        <p:nvSpPr>
          <p:cNvPr id="17" name="TextBox 17"/>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33</a:t>
            </a:r>
          </a:p>
        </p:txBody>
      </p:sp>
      <p:sp>
        <p:nvSpPr>
          <p:cNvPr id="18" name="TextBox 18"/>
          <p:cNvSpPr txBox="1"/>
          <p:nvPr/>
        </p:nvSpPr>
        <p:spPr>
          <a:xfrm>
            <a:off x="8372093" y="2737119"/>
            <a:ext cx="7974175"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Response Comparison </a:t>
            </a:r>
          </a:p>
        </p:txBody>
      </p:sp>
      <p:sp>
        <p:nvSpPr>
          <p:cNvPr id="19" name="TextBox 19"/>
          <p:cNvSpPr txBox="1"/>
          <p:nvPr/>
        </p:nvSpPr>
        <p:spPr>
          <a:xfrm>
            <a:off x="626430" y="608567"/>
            <a:ext cx="6877305"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FEATURES</a:t>
            </a:r>
          </a:p>
        </p:txBody>
      </p:sp>
      <p:sp>
        <p:nvSpPr>
          <p:cNvPr id="20" name="TextBox 20"/>
          <p:cNvSpPr txBox="1"/>
          <p:nvPr/>
        </p:nvSpPr>
        <p:spPr>
          <a:xfrm>
            <a:off x="364771" y="5172075"/>
            <a:ext cx="2742136" cy="516586"/>
          </a:xfrm>
          <a:prstGeom prst="rect">
            <a:avLst/>
          </a:prstGeom>
        </p:spPr>
        <p:txBody>
          <a:bodyPr lIns="0" tIns="0" rIns="0" bIns="0" rtlCol="0" anchor="t">
            <a:spAutoFit/>
          </a:bodyPr>
          <a:lstStyle/>
          <a:p>
            <a:pPr>
              <a:lnSpc>
                <a:spcPts val="3960"/>
              </a:lnSpc>
            </a:pPr>
            <a:r>
              <a:rPr lang="en-US" sz="3600">
                <a:solidFill>
                  <a:srgbClr val="FFFFFF"/>
                </a:solidFill>
                <a:latin typeface="HK Grotesk Bold"/>
              </a:rPr>
              <a:t>ASK JAMIE</a:t>
            </a:r>
          </a:p>
        </p:txBody>
      </p:sp>
      <p:grpSp>
        <p:nvGrpSpPr>
          <p:cNvPr id="21" name="Group 21"/>
          <p:cNvGrpSpPr/>
          <p:nvPr/>
        </p:nvGrpSpPr>
        <p:grpSpPr>
          <a:xfrm rot="1669165">
            <a:off x="1219388" y="6367468"/>
            <a:ext cx="2869416" cy="253650"/>
            <a:chOff x="0" y="0"/>
            <a:chExt cx="9194800" cy="812800"/>
          </a:xfrm>
        </p:grpSpPr>
        <p:sp>
          <p:nvSpPr>
            <p:cNvPr id="22" name="Freeform 22"/>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FFFFF"/>
            </a:solidFill>
          </p:spPr>
        </p:sp>
      </p:grpSp>
      <p:grpSp>
        <p:nvGrpSpPr>
          <p:cNvPr id="23" name="Group 23"/>
          <p:cNvGrpSpPr/>
          <p:nvPr/>
        </p:nvGrpSpPr>
        <p:grpSpPr>
          <a:xfrm rot="-63104">
            <a:off x="2694853" y="5233207"/>
            <a:ext cx="2105339" cy="228346"/>
            <a:chOff x="0" y="0"/>
            <a:chExt cx="9194800" cy="812800"/>
          </a:xfrm>
        </p:grpSpPr>
        <p:sp>
          <p:nvSpPr>
            <p:cNvPr id="24" name="Freeform 24"/>
            <p:cNvSpPr/>
            <p:nvPr/>
          </p:nvSpPr>
          <p:spPr>
            <a:xfrm>
              <a:off x="457200" y="304800"/>
              <a:ext cx="8331200" cy="203200"/>
            </a:xfrm>
            <a:custGeom>
              <a:avLst/>
              <a:gdLst/>
              <a:ahLst/>
              <a:cxnLst/>
              <a:rect l="l" t="t" r="r" b="b"/>
              <a:pathLst>
                <a:path w="8331200" h="203200">
                  <a:moveTo>
                    <a:pt x="101600" y="0"/>
                  </a:moveTo>
                  <a:cubicBezTo>
                    <a:pt x="157480" y="0"/>
                    <a:pt x="203200" y="45720"/>
                    <a:pt x="203200" y="101600"/>
                  </a:cubicBezTo>
                  <a:cubicBezTo>
                    <a:pt x="203200" y="157480"/>
                    <a:pt x="157480" y="203200"/>
                    <a:pt x="101600" y="203200"/>
                  </a:cubicBezTo>
                  <a:cubicBezTo>
                    <a:pt x="45720" y="203200"/>
                    <a:pt x="0" y="157480"/>
                    <a:pt x="0" y="101600"/>
                  </a:cubicBezTo>
                  <a:cubicBezTo>
                    <a:pt x="0" y="45720"/>
                    <a:pt x="45720" y="0"/>
                    <a:pt x="101600" y="0"/>
                  </a:cubicBezTo>
                  <a:close/>
                  <a:moveTo>
                    <a:pt x="508000" y="0"/>
                  </a:moveTo>
                  <a:cubicBezTo>
                    <a:pt x="563880" y="0"/>
                    <a:pt x="609600" y="45720"/>
                    <a:pt x="609600" y="101600"/>
                  </a:cubicBezTo>
                  <a:cubicBezTo>
                    <a:pt x="609600" y="157480"/>
                    <a:pt x="563880" y="203200"/>
                    <a:pt x="508000" y="203200"/>
                  </a:cubicBezTo>
                  <a:cubicBezTo>
                    <a:pt x="452120" y="203200"/>
                    <a:pt x="406400" y="157480"/>
                    <a:pt x="406400" y="101600"/>
                  </a:cubicBezTo>
                  <a:cubicBezTo>
                    <a:pt x="406400" y="45720"/>
                    <a:pt x="452120" y="0"/>
                    <a:pt x="508000" y="0"/>
                  </a:cubicBezTo>
                  <a:close/>
                  <a:moveTo>
                    <a:pt x="914400" y="0"/>
                  </a:moveTo>
                  <a:cubicBezTo>
                    <a:pt x="970280" y="0"/>
                    <a:pt x="1016000" y="45720"/>
                    <a:pt x="1016000" y="101600"/>
                  </a:cubicBezTo>
                  <a:cubicBezTo>
                    <a:pt x="1016000" y="157480"/>
                    <a:pt x="970280" y="203200"/>
                    <a:pt x="914400" y="203200"/>
                  </a:cubicBezTo>
                  <a:cubicBezTo>
                    <a:pt x="858520" y="203200"/>
                    <a:pt x="812800" y="157480"/>
                    <a:pt x="812800" y="101600"/>
                  </a:cubicBezTo>
                  <a:cubicBezTo>
                    <a:pt x="812800" y="45720"/>
                    <a:pt x="858520" y="0"/>
                    <a:pt x="914400" y="0"/>
                  </a:cubicBezTo>
                  <a:close/>
                  <a:moveTo>
                    <a:pt x="1320800" y="0"/>
                  </a:moveTo>
                  <a:cubicBezTo>
                    <a:pt x="1376680" y="0"/>
                    <a:pt x="1422400" y="45720"/>
                    <a:pt x="1422400" y="101600"/>
                  </a:cubicBezTo>
                  <a:cubicBezTo>
                    <a:pt x="1422400" y="157480"/>
                    <a:pt x="1376680" y="203200"/>
                    <a:pt x="1320800" y="203200"/>
                  </a:cubicBezTo>
                  <a:cubicBezTo>
                    <a:pt x="1264920" y="203200"/>
                    <a:pt x="1219200" y="157480"/>
                    <a:pt x="1219200" y="101600"/>
                  </a:cubicBezTo>
                  <a:cubicBezTo>
                    <a:pt x="1219200" y="45720"/>
                    <a:pt x="1264920" y="0"/>
                    <a:pt x="1320800" y="0"/>
                  </a:cubicBezTo>
                  <a:close/>
                  <a:moveTo>
                    <a:pt x="1727200" y="0"/>
                  </a:moveTo>
                  <a:cubicBezTo>
                    <a:pt x="1783080" y="0"/>
                    <a:pt x="1828800" y="45720"/>
                    <a:pt x="1828800" y="101600"/>
                  </a:cubicBezTo>
                  <a:cubicBezTo>
                    <a:pt x="1828800" y="157480"/>
                    <a:pt x="1783080" y="203200"/>
                    <a:pt x="1727200" y="203200"/>
                  </a:cubicBezTo>
                  <a:cubicBezTo>
                    <a:pt x="1671320" y="203200"/>
                    <a:pt x="1625600" y="157480"/>
                    <a:pt x="1625600" y="101600"/>
                  </a:cubicBezTo>
                  <a:cubicBezTo>
                    <a:pt x="1625600" y="45720"/>
                    <a:pt x="1671320" y="0"/>
                    <a:pt x="1727200" y="0"/>
                  </a:cubicBezTo>
                  <a:close/>
                  <a:moveTo>
                    <a:pt x="2133600" y="0"/>
                  </a:moveTo>
                  <a:cubicBezTo>
                    <a:pt x="2189480" y="0"/>
                    <a:pt x="2235200" y="45720"/>
                    <a:pt x="2235200" y="101600"/>
                  </a:cubicBezTo>
                  <a:cubicBezTo>
                    <a:pt x="2235200" y="157480"/>
                    <a:pt x="2189480" y="203200"/>
                    <a:pt x="2133600" y="203200"/>
                  </a:cubicBezTo>
                  <a:cubicBezTo>
                    <a:pt x="2077720" y="203200"/>
                    <a:pt x="2032000" y="157480"/>
                    <a:pt x="2032000" y="101600"/>
                  </a:cubicBezTo>
                  <a:cubicBezTo>
                    <a:pt x="2032000" y="45720"/>
                    <a:pt x="2077720" y="0"/>
                    <a:pt x="2133600" y="0"/>
                  </a:cubicBezTo>
                  <a:close/>
                  <a:moveTo>
                    <a:pt x="2540000" y="0"/>
                  </a:moveTo>
                  <a:cubicBezTo>
                    <a:pt x="2595880" y="0"/>
                    <a:pt x="2641600" y="45720"/>
                    <a:pt x="2641600" y="101600"/>
                  </a:cubicBezTo>
                  <a:cubicBezTo>
                    <a:pt x="2641600" y="157480"/>
                    <a:pt x="2595880" y="203200"/>
                    <a:pt x="2540000" y="203200"/>
                  </a:cubicBezTo>
                  <a:cubicBezTo>
                    <a:pt x="2484120" y="203200"/>
                    <a:pt x="2438400" y="157480"/>
                    <a:pt x="2438400" y="101600"/>
                  </a:cubicBezTo>
                  <a:cubicBezTo>
                    <a:pt x="2438400" y="45720"/>
                    <a:pt x="2484120" y="0"/>
                    <a:pt x="2540000" y="0"/>
                  </a:cubicBezTo>
                  <a:close/>
                  <a:moveTo>
                    <a:pt x="2946400" y="0"/>
                  </a:moveTo>
                  <a:cubicBezTo>
                    <a:pt x="3002280" y="0"/>
                    <a:pt x="3048000" y="45720"/>
                    <a:pt x="3048000" y="101600"/>
                  </a:cubicBezTo>
                  <a:cubicBezTo>
                    <a:pt x="3048000" y="157480"/>
                    <a:pt x="3002280" y="203200"/>
                    <a:pt x="2946400" y="203200"/>
                  </a:cubicBezTo>
                  <a:cubicBezTo>
                    <a:pt x="2890520" y="203200"/>
                    <a:pt x="2844800" y="157480"/>
                    <a:pt x="2844800" y="101600"/>
                  </a:cubicBezTo>
                  <a:cubicBezTo>
                    <a:pt x="2844800" y="45720"/>
                    <a:pt x="2890520" y="0"/>
                    <a:pt x="2946400" y="0"/>
                  </a:cubicBezTo>
                  <a:close/>
                  <a:moveTo>
                    <a:pt x="3352800" y="0"/>
                  </a:moveTo>
                  <a:cubicBezTo>
                    <a:pt x="3408680" y="0"/>
                    <a:pt x="3454400" y="45720"/>
                    <a:pt x="3454400" y="101600"/>
                  </a:cubicBezTo>
                  <a:cubicBezTo>
                    <a:pt x="3454400" y="157480"/>
                    <a:pt x="3408680" y="203200"/>
                    <a:pt x="3352800" y="203200"/>
                  </a:cubicBezTo>
                  <a:cubicBezTo>
                    <a:pt x="3296920" y="203200"/>
                    <a:pt x="3251200" y="157480"/>
                    <a:pt x="3251200" y="101600"/>
                  </a:cubicBezTo>
                  <a:cubicBezTo>
                    <a:pt x="3251200" y="45720"/>
                    <a:pt x="3296920" y="0"/>
                    <a:pt x="3352800" y="0"/>
                  </a:cubicBezTo>
                  <a:close/>
                  <a:moveTo>
                    <a:pt x="3759200" y="0"/>
                  </a:moveTo>
                  <a:cubicBezTo>
                    <a:pt x="3815080" y="0"/>
                    <a:pt x="3860800" y="45720"/>
                    <a:pt x="3860800" y="101600"/>
                  </a:cubicBezTo>
                  <a:cubicBezTo>
                    <a:pt x="3860800" y="157480"/>
                    <a:pt x="3815080" y="203200"/>
                    <a:pt x="3759200" y="203200"/>
                  </a:cubicBezTo>
                  <a:cubicBezTo>
                    <a:pt x="3703320" y="203200"/>
                    <a:pt x="3657600" y="157480"/>
                    <a:pt x="3657600" y="101600"/>
                  </a:cubicBezTo>
                  <a:cubicBezTo>
                    <a:pt x="3657600" y="45720"/>
                    <a:pt x="3703320" y="0"/>
                    <a:pt x="3759200" y="0"/>
                  </a:cubicBezTo>
                  <a:close/>
                  <a:moveTo>
                    <a:pt x="4165600" y="0"/>
                  </a:moveTo>
                  <a:cubicBezTo>
                    <a:pt x="4221480" y="0"/>
                    <a:pt x="4267200" y="45720"/>
                    <a:pt x="4267200" y="101600"/>
                  </a:cubicBezTo>
                  <a:cubicBezTo>
                    <a:pt x="4267200" y="157480"/>
                    <a:pt x="4221480" y="203200"/>
                    <a:pt x="4165600" y="203200"/>
                  </a:cubicBezTo>
                  <a:cubicBezTo>
                    <a:pt x="4109720" y="203200"/>
                    <a:pt x="4064000" y="157480"/>
                    <a:pt x="4064000" y="101600"/>
                  </a:cubicBezTo>
                  <a:cubicBezTo>
                    <a:pt x="4064000" y="45720"/>
                    <a:pt x="4109720" y="0"/>
                    <a:pt x="4165600" y="0"/>
                  </a:cubicBezTo>
                  <a:close/>
                  <a:moveTo>
                    <a:pt x="4572000" y="0"/>
                  </a:moveTo>
                  <a:cubicBezTo>
                    <a:pt x="4627880" y="0"/>
                    <a:pt x="4673600" y="45720"/>
                    <a:pt x="4673600" y="101600"/>
                  </a:cubicBezTo>
                  <a:cubicBezTo>
                    <a:pt x="4673600" y="157480"/>
                    <a:pt x="4627880" y="203200"/>
                    <a:pt x="4572000" y="203200"/>
                  </a:cubicBezTo>
                  <a:cubicBezTo>
                    <a:pt x="4516120" y="203200"/>
                    <a:pt x="4470400" y="157480"/>
                    <a:pt x="4470400" y="101600"/>
                  </a:cubicBezTo>
                  <a:cubicBezTo>
                    <a:pt x="4470400" y="45720"/>
                    <a:pt x="4516120" y="0"/>
                    <a:pt x="4572000" y="0"/>
                  </a:cubicBezTo>
                  <a:close/>
                  <a:moveTo>
                    <a:pt x="4978400" y="0"/>
                  </a:moveTo>
                  <a:cubicBezTo>
                    <a:pt x="5034280" y="0"/>
                    <a:pt x="5080000" y="45720"/>
                    <a:pt x="5080000" y="101600"/>
                  </a:cubicBezTo>
                  <a:cubicBezTo>
                    <a:pt x="5080000" y="157480"/>
                    <a:pt x="5034280" y="203200"/>
                    <a:pt x="4978400" y="203200"/>
                  </a:cubicBezTo>
                  <a:cubicBezTo>
                    <a:pt x="4922520" y="203200"/>
                    <a:pt x="4876800" y="157480"/>
                    <a:pt x="4876800" y="101600"/>
                  </a:cubicBezTo>
                  <a:cubicBezTo>
                    <a:pt x="4876800" y="45720"/>
                    <a:pt x="4922520" y="0"/>
                    <a:pt x="4978400" y="0"/>
                  </a:cubicBezTo>
                  <a:close/>
                  <a:moveTo>
                    <a:pt x="5384800" y="0"/>
                  </a:moveTo>
                  <a:cubicBezTo>
                    <a:pt x="5440680" y="0"/>
                    <a:pt x="5486400" y="45720"/>
                    <a:pt x="5486400" y="101600"/>
                  </a:cubicBezTo>
                  <a:cubicBezTo>
                    <a:pt x="5486400" y="157480"/>
                    <a:pt x="5440680" y="203200"/>
                    <a:pt x="5384800" y="203200"/>
                  </a:cubicBezTo>
                  <a:cubicBezTo>
                    <a:pt x="5328920" y="203200"/>
                    <a:pt x="5283200" y="157480"/>
                    <a:pt x="5283200" y="101600"/>
                  </a:cubicBezTo>
                  <a:cubicBezTo>
                    <a:pt x="5283200" y="45720"/>
                    <a:pt x="5328920" y="0"/>
                    <a:pt x="5384800" y="0"/>
                  </a:cubicBezTo>
                  <a:close/>
                  <a:moveTo>
                    <a:pt x="5791200" y="0"/>
                  </a:moveTo>
                  <a:cubicBezTo>
                    <a:pt x="5847080" y="0"/>
                    <a:pt x="5892800" y="45720"/>
                    <a:pt x="5892800" y="101600"/>
                  </a:cubicBezTo>
                  <a:cubicBezTo>
                    <a:pt x="5892800" y="157480"/>
                    <a:pt x="5847080" y="203200"/>
                    <a:pt x="5791200" y="203200"/>
                  </a:cubicBezTo>
                  <a:cubicBezTo>
                    <a:pt x="5735320" y="203200"/>
                    <a:pt x="5689600" y="157480"/>
                    <a:pt x="5689600" y="101600"/>
                  </a:cubicBezTo>
                  <a:cubicBezTo>
                    <a:pt x="5689600" y="45720"/>
                    <a:pt x="5735320" y="0"/>
                    <a:pt x="5791200" y="0"/>
                  </a:cubicBezTo>
                  <a:close/>
                  <a:moveTo>
                    <a:pt x="6197600" y="0"/>
                  </a:moveTo>
                  <a:cubicBezTo>
                    <a:pt x="6253480" y="0"/>
                    <a:pt x="6299200" y="45720"/>
                    <a:pt x="6299200" y="101600"/>
                  </a:cubicBezTo>
                  <a:cubicBezTo>
                    <a:pt x="6299200" y="157480"/>
                    <a:pt x="6253480" y="203200"/>
                    <a:pt x="6197600" y="203200"/>
                  </a:cubicBezTo>
                  <a:cubicBezTo>
                    <a:pt x="6141720" y="203200"/>
                    <a:pt x="6096000" y="157480"/>
                    <a:pt x="6096000" y="101600"/>
                  </a:cubicBezTo>
                  <a:cubicBezTo>
                    <a:pt x="6096000" y="45720"/>
                    <a:pt x="6141720" y="0"/>
                    <a:pt x="6197600" y="0"/>
                  </a:cubicBezTo>
                  <a:close/>
                  <a:moveTo>
                    <a:pt x="6604000" y="0"/>
                  </a:moveTo>
                  <a:cubicBezTo>
                    <a:pt x="6659880" y="0"/>
                    <a:pt x="6705600" y="45720"/>
                    <a:pt x="6705600" y="101600"/>
                  </a:cubicBezTo>
                  <a:cubicBezTo>
                    <a:pt x="6705600" y="157480"/>
                    <a:pt x="6659880" y="203200"/>
                    <a:pt x="6604000" y="203200"/>
                  </a:cubicBezTo>
                  <a:cubicBezTo>
                    <a:pt x="6548120" y="203200"/>
                    <a:pt x="6502400" y="157480"/>
                    <a:pt x="6502400" y="101600"/>
                  </a:cubicBezTo>
                  <a:cubicBezTo>
                    <a:pt x="6502400" y="45720"/>
                    <a:pt x="6548120" y="0"/>
                    <a:pt x="6604000" y="0"/>
                  </a:cubicBezTo>
                  <a:close/>
                  <a:moveTo>
                    <a:pt x="7010400" y="0"/>
                  </a:moveTo>
                  <a:cubicBezTo>
                    <a:pt x="7066280" y="0"/>
                    <a:pt x="7112000" y="45720"/>
                    <a:pt x="7112000" y="101600"/>
                  </a:cubicBezTo>
                  <a:cubicBezTo>
                    <a:pt x="7112000" y="157480"/>
                    <a:pt x="7066280" y="203200"/>
                    <a:pt x="7010400" y="203200"/>
                  </a:cubicBezTo>
                  <a:cubicBezTo>
                    <a:pt x="6954520" y="203200"/>
                    <a:pt x="6908800" y="157480"/>
                    <a:pt x="6908800" y="101600"/>
                  </a:cubicBezTo>
                  <a:cubicBezTo>
                    <a:pt x="6908800" y="45720"/>
                    <a:pt x="6954520" y="0"/>
                    <a:pt x="7010400" y="0"/>
                  </a:cubicBezTo>
                  <a:close/>
                  <a:moveTo>
                    <a:pt x="7416800" y="0"/>
                  </a:moveTo>
                  <a:cubicBezTo>
                    <a:pt x="7472680" y="0"/>
                    <a:pt x="7518400" y="45720"/>
                    <a:pt x="7518400" y="101600"/>
                  </a:cubicBezTo>
                  <a:cubicBezTo>
                    <a:pt x="7518400" y="157480"/>
                    <a:pt x="7472680" y="203200"/>
                    <a:pt x="7416800" y="203200"/>
                  </a:cubicBezTo>
                  <a:cubicBezTo>
                    <a:pt x="7360920" y="203200"/>
                    <a:pt x="7315200" y="157480"/>
                    <a:pt x="7315200" y="101600"/>
                  </a:cubicBezTo>
                  <a:cubicBezTo>
                    <a:pt x="7315200" y="45720"/>
                    <a:pt x="7360920" y="0"/>
                    <a:pt x="7416800" y="0"/>
                  </a:cubicBezTo>
                  <a:close/>
                  <a:moveTo>
                    <a:pt x="7823200" y="0"/>
                  </a:moveTo>
                  <a:cubicBezTo>
                    <a:pt x="7879080" y="0"/>
                    <a:pt x="7924800" y="45720"/>
                    <a:pt x="7924800" y="101600"/>
                  </a:cubicBezTo>
                  <a:cubicBezTo>
                    <a:pt x="7924800" y="157480"/>
                    <a:pt x="7879080" y="203200"/>
                    <a:pt x="7823200" y="203200"/>
                  </a:cubicBezTo>
                  <a:cubicBezTo>
                    <a:pt x="7767320" y="203200"/>
                    <a:pt x="7721600" y="157480"/>
                    <a:pt x="7721600" y="101600"/>
                  </a:cubicBezTo>
                  <a:cubicBezTo>
                    <a:pt x="7721600" y="45720"/>
                    <a:pt x="7767320" y="0"/>
                    <a:pt x="7823200" y="0"/>
                  </a:cubicBezTo>
                  <a:close/>
                  <a:moveTo>
                    <a:pt x="8229600" y="0"/>
                  </a:moveTo>
                  <a:cubicBezTo>
                    <a:pt x="8285480" y="0"/>
                    <a:pt x="8331200" y="45720"/>
                    <a:pt x="8331200" y="101600"/>
                  </a:cubicBezTo>
                  <a:cubicBezTo>
                    <a:pt x="8331200" y="157480"/>
                    <a:pt x="8285480" y="203200"/>
                    <a:pt x="8229600" y="203200"/>
                  </a:cubicBezTo>
                  <a:cubicBezTo>
                    <a:pt x="8173720" y="203200"/>
                    <a:pt x="8128000" y="157480"/>
                    <a:pt x="8128000" y="101600"/>
                  </a:cubicBezTo>
                  <a:cubicBezTo>
                    <a:pt x="8128000" y="45720"/>
                    <a:pt x="8173720" y="0"/>
                    <a:pt x="8229600" y="0"/>
                  </a:cubicBezTo>
                  <a:close/>
                </a:path>
              </a:pathLst>
            </a:custGeom>
            <a:solidFill>
              <a:srgbClr val="FFFFFF"/>
            </a:solidFill>
          </p:spPr>
        </p:sp>
      </p:grpSp>
    </p:spTree>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472814" y="4108912"/>
            <a:ext cx="9247880" cy="5328560"/>
          </a:xfrm>
          <a:prstGeom prst="rect">
            <a:avLst/>
          </a:prstGeom>
        </p:spPr>
        <p:txBody>
          <a:bodyPr lIns="0" tIns="0" rIns="0" bIns="0" rtlCol="0" anchor="t">
            <a:spAutoFit/>
          </a:bodyPr>
          <a:lstStyle/>
          <a:p>
            <a:pPr marL="561340" lvl="1" indent="-280670">
              <a:lnSpc>
                <a:spcPts val="4759"/>
              </a:lnSpc>
              <a:buFont typeface="Arial"/>
              <a:buChar char="•"/>
            </a:pPr>
            <a:r>
              <a:rPr lang="en-US" sz="3399">
                <a:solidFill>
                  <a:srgbClr val="FFFFFF"/>
                </a:solidFill>
                <a:latin typeface="Open Sans Light"/>
              </a:rPr>
              <a:t>Tokenization of each response </a:t>
            </a:r>
          </a:p>
          <a:p>
            <a:pPr>
              <a:lnSpc>
                <a:spcPts val="4759"/>
              </a:lnSpc>
            </a:pPr>
            <a:endParaRPr lang="en-US" sz="3399">
              <a:solidFill>
                <a:srgbClr val="FFFFFF"/>
              </a:solidFill>
              <a:latin typeface="Open Sans Light"/>
            </a:endParaRPr>
          </a:p>
          <a:p>
            <a:pPr marL="561340" lvl="1" indent="-280670">
              <a:lnSpc>
                <a:spcPts val="4759"/>
              </a:lnSpc>
              <a:buFont typeface="Arial"/>
              <a:buChar char="•"/>
            </a:pPr>
            <a:r>
              <a:rPr lang="en-US" sz="3399">
                <a:solidFill>
                  <a:srgbClr val="FFFFFF"/>
                </a:solidFill>
                <a:latin typeface="Open Sans Light"/>
              </a:rPr>
              <a:t>Stop word removal to keep keywords</a:t>
            </a:r>
          </a:p>
          <a:p>
            <a:pPr>
              <a:lnSpc>
                <a:spcPts val="4759"/>
              </a:lnSpc>
            </a:pPr>
            <a:endParaRPr lang="en-US" sz="3399">
              <a:solidFill>
                <a:srgbClr val="FFFFFF"/>
              </a:solidFill>
              <a:latin typeface="Open Sans Light"/>
            </a:endParaRPr>
          </a:p>
          <a:p>
            <a:pPr marL="561340" lvl="1" indent="-280670">
              <a:lnSpc>
                <a:spcPts val="4759"/>
              </a:lnSpc>
              <a:buFont typeface="Arial"/>
              <a:buChar char="•"/>
            </a:pPr>
            <a:r>
              <a:rPr lang="en-US" sz="3399">
                <a:solidFill>
                  <a:srgbClr val="FFFFFF"/>
                </a:solidFill>
                <a:latin typeface="Open Sans Light"/>
              </a:rPr>
              <a:t>Union of tokens to create a unique vocabulary list</a:t>
            </a:r>
          </a:p>
          <a:p>
            <a:pPr>
              <a:lnSpc>
                <a:spcPts val="4759"/>
              </a:lnSpc>
            </a:pPr>
            <a:endParaRPr lang="en-US" sz="3399">
              <a:solidFill>
                <a:srgbClr val="FFFFFF"/>
              </a:solidFill>
              <a:latin typeface="Open Sans Light"/>
            </a:endParaRPr>
          </a:p>
          <a:p>
            <a:pPr marL="561340" lvl="1" indent="-280670">
              <a:lnSpc>
                <a:spcPts val="4759"/>
              </a:lnSpc>
              <a:buFont typeface="Arial"/>
              <a:buChar char="•"/>
            </a:pPr>
            <a:r>
              <a:rPr lang="en-US" sz="3399">
                <a:solidFill>
                  <a:srgbClr val="FFFFFF"/>
                </a:solidFill>
                <a:latin typeface="Open Sans Light"/>
              </a:rPr>
              <a:t>Bag of words vector for each sentence</a:t>
            </a:r>
          </a:p>
          <a:p>
            <a:pPr>
              <a:lnSpc>
                <a:spcPts val="4648"/>
              </a:lnSpc>
              <a:spcBef>
                <a:spcPct val="0"/>
              </a:spcBef>
            </a:pPr>
            <a:endParaRPr lang="en-US" sz="3399">
              <a:solidFill>
                <a:srgbClr val="FFFFFF"/>
              </a:solidFill>
              <a:latin typeface="Open Sans Light"/>
            </a:endParaRPr>
          </a:p>
        </p:txBody>
      </p:sp>
      <p:pic>
        <p:nvPicPr>
          <p:cNvPr id="3" name="Picture 3"/>
          <p:cNvPicPr>
            <a:picLocks noChangeAspect="1"/>
          </p:cNvPicPr>
          <p:nvPr/>
        </p:nvPicPr>
        <p:blipFill>
          <a:blip r:embed="rId3"/>
          <a:srcRect/>
          <a:stretch>
            <a:fillRect/>
          </a:stretch>
        </p:blipFill>
        <p:spPr>
          <a:xfrm>
            <a:off x="1028700" y="2763657"/>
            <a:ext cx="6511978" cy="718233"/>
          </a:xfrm>
          <a:prstGeom prst="rect">
            <a:avLst/>
          </a:prstGeom>
        </p:spPr>
      </p:pic>
      <p:pic>
        <p:nvPicPr>
          <p:cNvPr id="4" name="Picture 4"/>
          <p:cNvPicPr>
            <a:picLocks noChangeAspect="1"/>
          </p:cNvPicPr>
          <p:nvPr/>
        </p:nvPicPr>
        <p:blipFill>
          <a:blip r:embed="rId4"/>
          <a:srcRect/>
          <a:stretch>
            <a:fillRect/>
          </a:stretch>
        </p:blipFill>
        <p:spPr>
          <a:xfrm>
            <a:off x="1028700" y="4373110"/>
            <a:ext cx="6511978" cy="770390"/>
          </a:xfrm>
          <a:prstGeom prst="rect">
            <a:avLst/>
          </a:prstGeom>
        </p:spPr>
      </p:pic>
      <p:pic>
        <p:nvPicPr>
          <p:cNvPr id="5" name="Picture 5"/>
          <p:cNvPicPr>
            <a:picLocks noChangeAspect="1"/>
          </p:cNvPicPr>
          <p:nvPr/>
        </p:nvPicPr>
        <p:blipFill>
          <a:blip r:embed="rId5"/>
          <a:srcRect/>
          <a:stretch>
            <a:fillRect/>
          </a:stretch>
        </p:blipFill>
        <p:spPr>
          <a:xfrm>
            <a:off x="1047171" y="5983564"/>
            <a:ext cx="6475036" cy="822966"/>
          </a:xfrm>
          <a:prstGeom prst="rect">
            <a:avLst/>
          </a:prstGeom>
        </p:spPr>
      </p:pic>
      <p:pic>
        <p:nvPicPr>
          <p:cNvPr id="6" name="Picture 6"/>
          <p:cNvPicPr>
            <a:picLocks noChangeAspect="1"/>
          </p:cNvPicPr>
          <p:nvPr/>
        </p:nvPicPr>
        <p:blipFill>
          <a:blip r:embed="rId6"/>
          <a:srcRect/>
          <a:stretch>
            <a:fillRect/>
          </a:stretch>
        </p:blipFill>
        <p:spPr>
          <a:xfrm>
            <a:off x="1047171" y="7664694"/>
            <a:ext cx="4896797" cy="1096678"/>
          </a:xfrm>
          <a:prstGeom prst="rect">
            <a:avLst/>
          </a:prstGeom>
        </p:spPr>
      </p:pic>
      <p:sp>
        <p:nvSpPr>
          <p:cNvPr id="7" name="TextBox 7"/>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34</a:t>
            </a:r>
          </a:p>
        </p:txBody>
      </p:sp>
      <p:sp>
        <p:nvSpPr>
          <p:cNvPr id="8" name="TextBox 8"/>
          <p:cNvSpPr txBox="1"/>
          <p:nvPr/>
        </p:nvSpPr>
        <p:spPr>
          <a:xfrm>
            <a:off x="8472814" y="2801757"/>
            <a:ext cx="7974175"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Sentence to Vector</a:t>
            </a:r>
          </a:p>
        </p:txBody>
      </p:sp>
      <p:sp>
        <p:nvSpPr>
          <p:cNvPr id="9" name="TextBox 9"/>
          <p:cNvSpPr txBox="1"/>
          <p:nvPr/>
        </p:nvSpPr>
        <p:spPr>
          <a:xfrm>
            <a:off x="626430" y="608567"/>
            <a:ext cx="6877305"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FEATURES</a:t>
            </a:r>
          </a:p>
        </p:txBody>
      </p:sp>
      <p:sp>
        <p:nvSpPr>
          <p:cNvPr id="10" name="TextBox 10"/>
          <p:cNvSpPr txBox="1"/>
          <p:nvPr/>
        </p:nvSpPr>
        <p:spPr>
          <a:xfrm>
            <a:off x="1028700" y="2254681"/>
            <a:ext cx="4366909" cy="508976"/>
          </a:xfrm>
          <a:prstGeom prst="rect">
            <a:avLst/>
          </a:prstGeom>
        </p:spPr>
        <p:txBody>
          <a:bodyPr lIns="0" tIns="0" rIns="0" bIns="0" rtlCol="0" anchor="t">
            <a:spAutoFit/>
          </a:bodyPr>
          <a:lstStyle/>
          <a:p>
            <a:pPr marL="594360" lvl="1" indent="-297180">
              <a:lnSpc>
                <a:spcPts val="3960"/>
              </a:lnSpc>
              <a:buFont typeface="Arial"/>
              <a:buChar char="•"/>
            </a:pPr>
            <a:r>
              <a:rPr lang="en-US" sz="3600">
                <a:solidFill>
                  <a:srgbClr val="FFFFFF"/>
                </a:solidFill>
                <a:latin typeface="HK Grotesk Bold"/>
              </a:rPr>
              <a:t>Response Pair</a:t>
            </a:r>
          </a:p>
        </p:txBody>
      </p:sp>
      <p:sp>
        <p:nvSpPr>
          <p:cNvPr id="11" name="TextBox 11"/>
          <p:cNvSpPr txBox="1"/>
          <p:nvPr/>
        </p:nvSpPr>
        <p:spPr>
          <a:xfrm>
            <a:off x="1028700" y="3864134"/>
            <a:ext cx="4366909" cy="508976"/>
          </a:xfrm>
          <a:prstGeom prst="rect">
            <a:avLst/>
          </a:prstGeom>
        </p:spPr>
        <p:txBody>
          <a:bodyPr lIns="0" tIns="0" rIns="0" bIns="0" rtlCol="0" anchor="t">
            <a:spAutoFit/>
          </a:bodyPr>
          <a:lstStyle/>
          <a:p>
            <a:pPr>
              <a:lnSpc>
                <a:spcPts val="3960"/>
              </a:lnSpc>
            </a:pPr>
            <a:r>
              <a:rPr lang="en-US" sz="3600">
                <a:solidFill>
                  <a:srgbClr val="FFFFFF"/>
                </a:solidFill>
                <a:latin typeface="HK Grotesk Bold"/>
              </a:rPr>
              <a:t> 2. Tokenization </a:t>
            </a:r>
          </a:p>
        </p:txBody>
      </p:sp>
      <p:sp>
        <p:nvSpPr>
          <p:cNvPr id="12" name="TextBox 12"/>
          <p:cNvSpPr txBox="1"/>
          <p:nvPr/>
        </p:nvSpPr>
        <p:spPr>
          <a:xfrm>
            <a:off x="1028700" y="5474588"/>
            <a:ext cx="4366909" cy="508976"/>
          </a:xfrm>
          <a:prstGeom prst="rect">
            <a:avLst/>
          </a:prstGeom>
        </p:spPr>
        <p:txBody>
          <a:bodyPr lIns="0" tIns="0" rIns="0" bIns="0" rtlCol="0" anchor="t">
            <a:spAutoFit/>
          </a:bodyPr>
          <a:lstStyle/>
          <a:p>
            <a:pPr>
              <a:lnSpc>
                <a:spcPts val="3960"/>
              </a:lnSpc>
            </a:pPr>
            <a:r>
              <a:rPr lang="en-US" sz="3600">
                <a:solidFill>
                  <a:srgbClr val="FFFFFF"/>
                </a:solidFill>
                <a:latin typeface="HK Grotesk Bold"/>
              </a:rPr>
              <a:t> 3. Union of Token </a:t>
            </a:r>
          </a:p>
        </p:txBody>
      </p:sp>
      <p:sp>
        <p:nvSpPr>
          <p:cNvPr id="13" name="TextBox 13"/>
          <p:cNvSpPr txBox="1"/>
          <p:nvPr/>
        </p:nvSpPr>
        <p:spPr>
          <a:xfrm>
            <a:off x="1047171" y="7155718"/>
            <a:ext cx="4366909" cy="508976"/>
          </a:xfrm>
          <a:prstGeom prst="rect">
            <a:avLst/>
          </a:prstGeom>
        </p:spPr>
        <p:txBody>
          <a:bodyPr lIns="0" tIns="0" rIns="0" bIns="0" rtlCol="0" anchor="t">
            <a:spAutoFit/>
          </a:bodyPr>
          <a:lstStyle/>
          <a:p>
            <a:pPr>
              <a:lnSpc>
                <a:spcPts val="3960"/>
              </a:lnSpc>
            </a:pPr>
            <a:r>
              <a:rPr lang="en-US" sz="3600">
                <a:solidFill>
                  <a:srgbClr val="FFFFFF"/>
                </a:solidFill>
                <a:latin typeface="HK Grotesk Bold"/>
              </a:rPr>
              <a:t> 4. Bow vector  </a:t>
            </a:r>
          </a:p>
        </p:txBody>
      </p:sp>
    </p:spTree>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011420" y="4091318"/>
            <a:ext cx="9247880" cy="5328560"/>
          </a:xfrm>
          <a:prstGeom prst="rect">
            <a:avLst/>
          </a:prstGeom>
        </p:spPr>
        <p:txBody>
          <a:bodyPr lIns="0" tIns="0" rIns="0" bIns="0" rtlCol="0" anchor="t">
            <a:spAutoFit/>
          </a:bodyPr>
          <a:lstStyle/>
          <a:p>
            <a:pPr marL="561340" lvl="1" indent="-280670">
              <a:lnSpc>
                <a:spcPts val="4759"/>
              </a:lnSpc>
              <a:buFont typeface="Arial"/>
              <a:buChar char="•"/>
            </a:pPr>
            <a:r>
              <a:rPr lang="en-US" sz="3399">
                <a:solidFill>
                  <a:srgbClr val="FFFFFF"/>
                </a:solidFill>
                <a:latin typeface="Open Sans Light"/>
              </a:rPr>
              <a:t>Quantification of similarity of sequences by treating them as vectors</a:t>
            </a:r>
          </a:p>
          <a:p>
            <a:pPr>
              <a:lnSpc>
                <a:spcPts val="4759"/>
              </a:lnSpc>
            </a:pPr>
            <a:endParaRPr lang="en-US" sz="3399">
              <a:solidFill>
                <a:srgbClr val="FFFFFF"/>
              </a:solidFill>
              <a:latin typeface="Open Sans Light"/>
            </a:endParaRPr>
          </a:p>
          <a:p>
            <a:pPr marL="561340" lvl="1" indent="-280670">
              <a:lnSpc>
                <a:spcPts val="4759"/>
              </a:lnSpc>
              <a:buFont typeface="Arial"/>
              <a:buChar char="•"/>
            </a:pPr>
            <a:r>
              <a:rPr lang="en-US" sz="3399">
                <a:solidFill>
                  <a:srgbClr val="FFFFFF"/>
                </a:solidFill>
                <a:latin typeface="Open Sans Light"/>
              </a:rPr>
              <a:t>Apply cosine similarity on obtained vector pairs to obtain similarity</a:t>
            </a:r>
          </a:p>
          <a:p>
            <a:pPr>
              <a:lnSpc>
                <a:spcPts val="4759"/>
              </a:lnSpc>
            </a:pPr>
            <a:endParaRPr lang="en-US" sz="3399">
              <a:solidFill>
                <a:srgbClr val="FFFFFF"/>
              </a:solidFill>
              <a:latin typeface="Open Sans Light"/>
            </a:endParaRPr>
          </a:p>
          <a:p>
            <a:pPr marL="561340" lvl="1" indent="-280670">
              <a:lnSpc>
                <a:spcPts val="4759"/>
              </a:lnSpc>
              <a:buFont typeface="Arial"/>
              <a:buChar char="•"/>
            </a:pPr>
            <a:r>
              <a:rPr lang="en-US" sz="3399">
                <a:solidFill>
                  <a:srgbClr val="FFFFFF"/>
                </a:solidFill>
                <a:latin typeface="Open Sans Light"/>
              </a:rPr>
              <a:t>0 represents mismatch, 1 represents complete match</a:t>
            </a:r>
          </a:p>
          <a:p>
            <a:pPr>
              <a:lnSpc>
                <a:spcPts val="4648"/>
              </a:lnSpc>
              <a:spcBef>
                <a:spcPct val="0"/>
              </a:spcBef>
            </a:pPr>
            <a:endParaRPr lang="en-US" sz="3399">
              <a:solidFill>
                <a:srgbClr val="FFFFFF"/>
              </a:solidFill>
              <a:latin typeface="Open Sans Light"/>
            </a:endParaRPr>
          </a:p>
        </p:txBody>
      </p:sp>
      <p:pic>
        <p:nvPicPr>
          <p:cNvPr id="3" name="Picture 3"/>
          <p:cNvPicPr>
            <a:picLocks noChangeAspect="1"/>
          </p:cNvPicPr>
          <p:nvPr/>
        </p:nvPicPr>
        <p:blipFill>
          <a:blip r:embed="rId3"/>
          <a:srcRect/>
          <a:stretch>
            <a:fillRect/>
          </a:stretch>
        </p:blipFill>
        <p:spPr>
          <a:xfrm>
            <a:off x="2009546" y="2746063"/>
            <a:ext cx="3208057" cy="1639674"/>
          </a:xfrm>
          <a:prstGeom prst="rect">
            <a:avLst/>
          </a:prstGeom>
        </p:spPr>
      </p:pic>
      <p:pic>
        <p:nvPicPr>
          <p:cNvPr id="4" name="Picture 4"/>
          <p:cNvPicPr>
            <a:picLocks noChangeAspect="1"/>
          </p:cNvPicPr>
          <p:nvPr/>
        </p:nvPicPr>
        <p:blipFill>
          <a:blip r:embed="rId4"/>
          <a:srcRect/>
          <a:stretch>
            <a:fillRect/>
          </a:stretch>
        </p:blipFill>
        <p:spPr>
          <a:xfrm>
            <a:off x="1181494" y="5313902"/>
            <a:ext cx="5173997" cy="885736"/>
          </a:xfrm>
          <a:prstGeom prst="rect">
            <a:avLst/>
          </a:prstGeom>
        </p:spPr>
      </p:pic>
      <p:grpSp>
        <p:nvGrpSpPr>
          <p:cNvPr id="5" name="Group 5"/>
          <p:cNvGrpSpPr/>
          <p:nvPr/>
        </p:nvGrpSpPr>
        <p:grpSpPr>
          <a:xfrm>
            <a:off x="1330092" y="6353901"/>
            <a:ext cx="4876800" cy="305074"/>
            <a:chOff x="0" y="0"/>
            <a:chExt cx="3594100" cy="571500"/>
          </a:xfrm>
        </p:grpSpPr>
        <p:sp>
          <p:nvSpPr>
            <p:cNvPr id="6" name="Freeform 6"/>
            <p:cNvSpPr/>
            <p:nvPr/>
          </p:nvSpPr>
          <p:spPr>
            <a:xfrm>
              <a:off x="0" y="255270"/>
              <a:ext cx="3594100" cy="69850"/>
            </a:xfrm>
            <a:custGeom>
              <a:avLst/>
              <a:gdLst/>
              <a:ahLst/>
              <a:cxnLst/>
              <a:rect l="l" t="t" r="r" b="b"/>
              <a:pathLst>
                <a:path w="3594100" h="69850">
                  <a:moveTo>
                    <a:pt x="3303270" y="0"/>
                  </a:moveTo>
                  <a:lnTo>
                    <a:pt x="0" y="0"/>
                  </a:lnTo>
                  <a:lnTo>
                    <a:pt x="0" y="69850"/>
                  </a:lnTo>
                  <a:lnTo>
                    <a:pt x="3594100" y="69850"/>
                  </a:lnTo>
                  <a:lnTo>
                    <a:pt x="3594100" y="0"/>
                  </a:lnTo>
                  <a:close/>
                </a:path>
              </a:pathLst>
            </a:custGeom>
            <a:solidFill>
              <a:srgbClr val="8BB6C2"/>
            </a:solidFill>
          </p:spPr>
        </p:sp>
      </p:grpSp>
      <p:pic>
        <p:nvPicPr>
          <p:cNvPr id="7" name="Picture 7"/>
          <p:cNvPicPr>
            <a:picLocks noChangeAspect="1"/>
          </p:cNvPicPr>
          <p:nvPr/>
        </p:nvPicPr>
        <p:blipFill>
          <a:blip r:embed="rId5"/>
          <a:srcRect/>
          <a:stretch>
            <a:fillRect/>
          </a:stretch>
        </p:blipFill>
        <p:spPr>
          <a:xfrm>
            <a:off x="2142519" y="6889438"/>
            <a:ext cx="2942112" cy="658682"/>
          </a:xfrm>
          <a:prstGeom prst="rect">
            <a:avLst/>
          </a:prstGeom>
        </p:spPr>
      </p:pic>
      <p:sp>
        <p:nvSpPr>
          <p:cNvPr id="8" name="TextBox 8"/>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35</a:t>
            </a:r>
          </a:p>
        </p:txBody>
      </p:sp>
      <p:sp>
        <p:nvSpPr>
          <p:cNvPr id="9" name="TextBox 9"/>
          <p:cNvSpPr txBox="1"/>
          <p:nvPr/>
        </p:nvSpPr>
        <p:spPr>
          <a:xfrm>
            <a:off x="8011420" y="2784163"/>
            <a:ext cx="7974175"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Cosine Similarity</a:t>
            </a:r>
          </a:p>
        </p:txBody>
      </p:sp>
      <p:sp>
        <p:nvSpPr>
          <p:cNvPr id="10" name="TextBox 10"/>
          <p:cNvSpPr txBox="1"/>
          <p:nvPr/>
        </p:nvSpPr>
        <p:spPr>
          <a:xfrm>
            <a:off x="626430" y="608567"/>
            <a:ext cx="6877305"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FEATURES</a:t>
            </a:r>
          </a:p>
        </p:txBody>
      </p:sp>
    </p:spTree>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r="45687"/>
          <a:stretch>
            <a:fillRect/>
          </a:stretch>
        </p:blipFill>
        <p:spPr>
          <a:xfrm>
            <a:off x="867920" y="3089098"/>
            <a:ext cx="6635816" cy="4544932"/>
          </a:xfrm>
          <a:prstGeom prst="rect">
            <a:avLst/>
          </a:prstGeom>
        </p:spPr>
      </p:pic>
      <p:sp>
        <p:nvSpPr>
          <p:cNvPr id="3" name="TextBox 3"/>
          <p:cNvSpPr txBox="1"/>
          <p:nvPr/>
        </p:nvSpPr>
        <p:spPr>
          <a:xfrm>
            <a:off x="8011420" y="4091318"/>
            <a:ext cx="9247880" cy="3542711"/>
          </a:xfrm>
          <a:prstGeom prst="rect">
            <a:avLst/>
          </a:prstGeom>
        </p:spPr>
        <p:txBody>
          <a:bodyPr lIns="0" tIns="0" rIns="0" bIns="0" rtlCol="0" anchor="t">
            <a:spAutoFit/>
          </a:bodyPr>
          <a:lstStyle/>
          <a:p>
            <a:pPr marL="561340" lvl="1" indent="-280670">
              <a:lnSpc>
                <a:spcPts val="4759"/>
              </a:lnSpc>
              <a:buFont typeface="Arial"/>
              <a:buChar char="•"/>
            </a:pPr>
            <a:r>
              <a:rPr lang="en-US" sz="3399">
                <a:solidFill>
                  <a:srgbClr val="FFFFFF"/>
                </a:solidFill>
                <a:latin typeface="Open Sans Light"/>
              </a:rPr>
              <a:t>Graphical analysis of Chat bot response accuracy against benchmark</a:t>
            </a:r>
          </a:p>
          <a:p>
            <a:pPr>
              <a:lnSpc>
                <a:spcPts val="4759"/>
              </a:lnSpc>
            </a:pPr>
            <a:endParaRPr lang="en-US" sz="3399">
              <a:solidFill>
                <a:srgbClr val="FFFFFF"/>
              </a:solidFill>
              <a:latin typeface="Open Sans Light"/>
            </a:endParaRPr>
          </a:p>
          <a:p>
            <a:pPr marL="561340" lvl="1" indent="-280670">
              <a:lnSpc>
                <a:spcPts val="4759"/>
              </a:lnSpc>
              <a:buFont typeface="Arial"/>
              <a:buChar char="•"/>
            </a:pPr>
            <a:r>
              <a:rPr lang="en-US" sz="3399">
                <a:solidFill>
                  <a:srgbClr val="FFFFFF"/>
                </a:solidFill>
                <a:latin typeface="Open Sans Light"/>
              </a:rPr>
              <a:t>Mass query sending for large scale visualization</a:t>
            </a:r>
          </a:p>
          <a:p>
            <a:pPr>
              <a:lnSpc>
                <a:spcPts val="4648"/>
              </a:lnSpc>
              <a:spcBef>
                <a:spcPct val="0"/>
              </a:spcBef>
            </a:pPr>
            <a:endParaRPr lang="en-US" sz="3399">
              <a:solidFill>
                <a:srgbClr val="FFFFFF"/>
              </a:solidFill>
              <a:latin typeface="Open Sans Light"/>
            </a:endParaRPr>
          </a:p>
        </p:txBody>
      </p:sp>
      <p:sp>
        <p:nvSpPr>
          <p:cNvPr id="4" name="TextBox 4"/>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36</a:t>
            </a:r>
          </a:p>
        </p:txBody>
      </p:sp>
      <p:sp>
        <p:nvSpPr>
          <p:cNvPr id="5" name="TextBox 5"/>
          <p:cNvSpPr txBox="1"/>
          <p:nvPr/>
        </p:nvSpPr>
        <p:spPr>
          <a:xfrm>
            <a:off x="8011420" y="2784163"/>
            <a:ext cx="7974175"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Performance Analysis</a:t>
            </a:r>
          </a:p>
        </p:txBody>
      </p:sp>
      <p:sp>
        <p:nvSpPr>
          <p:cNvPr id="6" name="TextBox 6"/>
          <p:cNvSpPr txBox="1"/>
          <p:nvPr/>
        </p:nvSpPr>
        <p:spPr>
          <a:xfrm>
            <a:off x="626430" y="608567"/>
            <a:ext cx="6877305"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FEATURES</a:t>
            </a:r>
          </a:p>
        </p:txBody>
      </p:sp>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011420" y="4091318"/>
            <a:ext cx="9247880" cy="5479385"/>
          </a:xfrm>
          <a:prstGeom prst="rect">
            <a:avLst/>
          </a:prstGeom>
        </p:spPr>
        <p:txBody>
          <a:bodyPr lIns="0" tIns="0" rIns="0" bIns="0" rtlCol="0" anchor="t">
            <a:spAutoFit/>
          </a:bodyPr>
          <a:lstStyle/>
          <a:p>
            <a:pPr marL="561340" lvl="1" indent="-280670">
              <a:lnSpc>
                <a:spcPts val="4759"/>
              </a:lnSpc>
              <a:buFont typeface="Arial"/>
              <a:buChar char="•"/>
            </a:pPr>
            <a:r>
              <a:rPr lang="en-US" sz="3399" dirty="0">
                <a:solidFill>
                  <a:srgbClr val="FFFFFF"/>
                </a:solidFill>
                <a:latin typeface="Open Sans Light"/>
              </a:rPr>
              <a:t>Mass sending of inputs to chatbot and Ask Jamie service</a:t>
            </a:r>
          </a:p>
          <a:p>
            <a:pPr>
              <a:lnSpc>
                <a:spcPts val="4759"/>
              </a:lnSpc>
            </a:pPr>
            <a:endParaRPr lang="en-US" sz="3399" dirty="0">
              <a:solidFill>
                <a:srgbClr val="FFFFFF"/>
              </a:solidFill>
              <a:latin typeface="Open Sans Light"/>
            </a:endParaRPr>
          </a:p>
          <a:p>
            <a:pPr marL="561340" lvl="1" indent="-280670">
              <a:lnSpc>
                <a:spcPts val="4759"/>
              </a:lnSpc>
              <a:buFont typeface="Arial"/>
              <a:buChar char="•"/>
            </a:pPr>
            <a:r>
              <a:rPr lang="en-US" sz="3399" dirty="0">
                <a:solidFill>
                  <a:srgbClr val="FFFFFF"/>
                </a:solidFill>
                <a:latin typeface="Open Sans Light"/>
              </a:rPr>
              <a:t>Collection of response pairs for posting to comparison service</a:t>
            </a:r>
          </a:p>
          <a:p>
            <a:pPr>
              <a:lnSpc>
                <a:spcPts val="4759"/>
              </a:lnSpc>
            </a:pPr>
            <a:endParaRPr lang="en-US" sz="3399" dirty="0">
              <a:solidFill>
                <a:srgbClr val="FFFFFF"/>
              </a:solidFill>
              <a:latin typeface="Open Sans Light"/>
            </a:endParaRPr>
          </a:p>
          <a:p>
            <a:pPr marL="561340" lvl="1" indent="-280670">
              <a:lnSpc>
                <a:spcPts val="4759"/>
              </a:lnSpc>
              <a:buFont typeface="Arial"/>
              <a:buChar char="•"/>
            </a:pPr>
            <a:r>
              <a:rPr lang="en-US" sz="3399" dirty="0">
                <a:solidFill>
                  <a:srgbClr val="FFFFFF"/>
                </a:solidFill>
                <a:latin typeface="Open Sans Light"/>
              </a:rPr>
              <a:t>Asynchronous solution implemented to queue API call events</a:t>
            </a:r>
          </a:p>
          <a:p>
            <a:pPr>
              <a:lnSpc>
                <a:spcPts val="4648"/>
              </a:lnSpc>
              <a:spcBef>
                <a:spcPct val="0"/>
              </a:spcBef>
            </a:pPr>
            <a:endParaRPr lang="en-US" sz="3399" dirty="0">
              <a:solidFill>
                <a:srgbClr val="FFFFFF"/>
              </a:solidFill>
              <a:latin typeface="Open Sans Light"/>
            </a:endParaRPr>
          </a:p>
        </p:txBody>
      </p:sp>
      <p:grpSp>
        <p:nvGrpSpPr>
          <p:cNvPr id="5" name="Group 5"/>
          <p:cNvGrpSpPr/>
          <p:nvPr/>
        </p:nvGrpSpPr>
        <p:grpSpPr>
          <a:xfrm rot="7716344">
            <a:off x="2883959" y="4390894"/>
            <a:ext cx="1034166" cy="205057"/>
            <a:chOff x="0" y="0"/>
            <a:chExt cx="3785870" cy="429260"/>
          </a:xfrm>
        </p:grpSpPr>
        <p:sp>
          <p:nvSpPr>
            <p:cNvPr id="6" name="Freeform 6"/>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sp>
      </p:grpSp>
      <p:grpSp>
        <p:nvGrpSpPr>
          <p:cNvPr id="9" name="Group 9"/>
          <p:cNvGrpSpPr/>
          <p:nvPr/>
        </p:nvGrpSpPr>
        <p:grpSpPr>
          <a:xfrm>
            <a:off x="2840207" y="2071425"/>
            <a:ext cx="1944606" cy="1835665"/>
            <a:chOff x="0" y="0"/>
            <a:chExt cx="2592809" cy="2447553"/>
          </a:xfrm>
        </p:grpSpPr>
        <p:grpSp>
          <p:nvGrpSpPr>
            <p:cNvPr id="10" name="Group 10"/>
            <p:cNvGrpSpPr/>
            <p:nvPr/>
          </p:nvGrpSpPr>
          <p:grpSpPr>
            <a:xfrm>
              <a:off x="0" y="0"/>
              <a:ext cx="2592809" cy="2447553"/>
              <a:chOff x="0" y="0"/>
              <a:chExt cx="1402995" cy="1324396"/>
            </a:xfrm>
          </p:grpSpPr>
          <p:sp>
            <p:nvSpPr>
              <p:cNvPr id="11" name="Freeform 11"/>
              <p:cNvSpPr/>
              <p:nvPr/>
            </p:nvSpPr>
            <p:spPr>
              <a:xfrm>
                <a:off x="0" y="0"/>
                <a:ext cx="1402995" cy="1324396"/>
              </a:xfrm>
              <a:custGeom>
                <a:avLst/>
                <a:gdLst/>
                <a:ahLst/>
                <a:cxnLst/>
                <a:rect l="l" t="t" r="r" b="b"/>
                <a:pathLst>
                  <a:path w="1402995" h="1324396">
                    <a:moveTo>
                      <a:pt x="0" y="0"/>
                    </a:moveTo>
                    <a:lnTo>
                      <a:pt x="1402995" y="0"/>
                    </a:lnTo>
                    <a:lnTo>
                      <a:pt x="1402995" y="1324396"/>
                    </a:lnTo>
                    <a:lnTo>
                      <a:pt x="0" y="1324396"/>
                    </a:lnTo>
                    <a:close/>
                  </a:path>
                </a:pathLst>
              </a:custGeom>
              <a:solidFill>
                <a:srgbClr val="8BB6C2"/>
              </a:solidFill>
            </p:spPr>
          </p:sp>
        </p:grpSp>
        <p:sp>
          <p:nvSpPr>
            <p:cNvPr id="12" name="TextBox 12"/>
            <p:cNvSpPr txBox="1"/>
            <p:nvPr/>
          </p:nvSpPr>
          <p:spPr>
            <a:xfrm>
              <a:off x="151553" y="204793"/>
              <a:ext cx="2289702" cy="2242760"/>
            </a:xfrm>
            <a:prstGeom prst="rect">
              <a:avLst/>
            </a:prstGeom>
          </p:spPr>
          <p:txBody>
            <a:bodyPr lIns="0" tIns="0" rIns="0" bIns="0" rtlCol="0" anchor="t">
              <a:spAutoFit/>
            </a:bodyPr>
            <a:lstStyle/>
            <a:p>
              <a:pPr algn="ctr">
                <a:lnSpc>
                  <a:spcPts val="2640"/>
                </a:lnSpc>
              </a:pPr>
              <a:r>
                <a:rPr lang="en-US" sz="2400" dirty="0">
                  <a:solidFill>
                    <a:srgbClr val="272D30"/>
                  </a:solidFill>
                  <a:latin typeface="HK Grotesk Bold"/>
                </a:rPr>
                <a:t>INPUT 1</a:t>
              </a:r>
            </a:p>
            <a:p>
              <a:pPr algn="ctr">
                <a:lnSpc>
                  <a:spcPts val="2640"/>
                </a:lnSpc>
              </a:pPr>
              <a:r>
                <a:rPr lang="en-US" sz="2400" dirty="0">
                  <a:solidFill>
                    <a:srgbClr val="272D30"/>
                  </a:solidFill>
                  <a:latin typeface="HK Grotesk Bold"/>
                </a:rPr>
                <a:t>INPUT 2</a:t>
              </a:r>
            </a:p>
            <a:p>
              <a:pPr algn="ctr">
                <a:lnSpc>
                  <a:spcPts val="2640"/>
                </a:lnSpc>
              </a:pPr>
              <a:r>
                <a:rPr lang="en-US" sz="2400" dirty="0">
                  <a:solidFill>
                    <a:srgbClr val="272D30"/>
                  </a:solidFill>
                  <a:latin typeface="HK Grotesk Bold"/>
                </a:rPr>
                <a:t>INPUT 3</a:t>
              </a:r>
            </a:p>
            <a:p>
              <a:pPr algn="ctr">
                <a:lnSpc>
                  <a:spcPts val="2640"/>
                </a:lnSpc>
              </a:pPr>
              <a:r>
                <a:rPr lang="en-US" sz="2400" dirty="0">
                  <a:solidFill>
                    <a:srgbClr val="272D30"/>
                  </a:solidFill>
                  <a:latin typeface="HK Grotesk Bold"/>
                </a:rPr>
                <a:t>.</a:t>
              </a:r>
            </a:p>
            <a:p>
              <a:pPr algn="ctr">
                <a:lnSpc>
                  <a:spcPts val="2640"/>
                </a:lnSpc>
              </a:pPr>
              <a:r>
                <a:rPr lang="en-US" sz="2400" dirty="0">
                  <a:solidFill>
                    <a:srgbClr val="272D30"/>
                  </a:solidFill>
                  <a:latin typeface="HK Grotesk Bold"/>
                </a:rPr>
                <a:t>.</a:t>
              </a:r>
            </a:p>
          </p:txBody>
        </p:sp>
      </p:grpSp>
      <p:sp>
        <p:nvSpPr>
          <p:cNvPr id="25" name="TextBox 2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37</a:t>
            </a:r>
          </a:p>
        </p:txBody>
      </p:sp>
      <p:sp>
        <p:nvSpPr>
          <p:cNvPr id="26" name="TextBox 26"/>
          <p:cNvSpPr txBox="1"/>
          <p:nvPr/>
        </p:nvSpPr>
        <p:spPr>
          <a:xfrm>
            <a:off x="8011420" y="2784163"/>
            <a:ext cx="7974175"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Bulk Data Processing</a:t>
            </a:r>
          </a:p>
        </p:txBody>
      </p:sp>
      <p:sp>
        <p:nvSpPr>
          <p:cNvPr id="27" name="TextBox 27"/>
          <p:cNvSpPr txBox="1"/>
          <p:nvPr/>
        </p:nvSpPr>
        <p:spPr>
          <a:xfrm>
            <a:off x="626430" y="608567"/>
            <a:ext cx="6877305"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FEATURES</a:t>
            </a:r>
          </a:p>
        </p:txBody>
      </p:sp>
      <p:grpSp>
        <p:nvGrpSpPr>
          <p:cNvPr id="35" name="Group 35"/>
          <p:cNvGrpSpPr/>
          <p:nvPr/>
        </p:nvGrpSpPr>
        <p:grpSpPr>
          <a:xfrm>
            <a:off x="2027817" y="5061726"/>
            <a:ext cx="1624779" cy="504729"/>
            <a:chOff x="0" y="0"/>
            <a:chExt cx="4063877" cy="672971"/>
          </a:xfrm>
        </p:grpSpPr>
        <p:grpSp>
          <p:nvGrpSpPr>
            <p:cNvPr id="36" name="Group 36"/>
            <p:cNvGrpSpPr/>
            <p:nvPr/>
          </p:nvGrpSpPr>
          <p:grpSpPr>
            <a:xfrm>
              <a:off x="0" y="0"/>
              <a:ext cx="4063877" cy="672971"/>
              <a:chOff x="0" y="0"/>
              <a:chExt cx="3766496" cy="623726"/>
            </a:xfrm>
          </p:grpSpPr>
          <p:sp>
            <p:nvSpPr>
              <p:cNvPr id="37" name="Freeform 37"/>
              <p:cNvSpPr/>
              <p:nvPr/>
            </p:nvSpPr>
            <p:spPr>
              <a:xfrm>
                <a:off x="0" y="0"/>
                <a:ext cx="3766496" cy="623725"/>
              </a:xfrm>
              <a:custGeom>
                <a:avLst/>
                <a:gdLst/>
                <a:ahLst/>
                <a:cxnLst/>
                <a:rect l="l" t="t" r="r" b="b"/>
                <a:pathLst>
                  <a:path w="3766496" h="623725">
                    <a:moveTo>
                      <a:pt x="0" y="0"/>
                    </a:moveTo>
                    <a:lnTo>
                      <a:pt x="0" y="623725"/>
                    </a:lnTo>
                    <a:lnTo>
                      <a:pt x="3766496" y="623725"/>
                    </a:lnTo>
                    <a:lnTo>
                      <a:pt x="3766496" y="0"/>
                    </a:lnTo>
                    <a:lnTo>
                      <a:pt x="0" y="0"/>
                    </a:lnTo>
                    <a:close/>
                    <a:moveTo>
                      <a:pt x="3705535" y="562765"/>
                    </a:moveTo>
                    <a:lnTo>
                      <a:pt x="59690" y="562765"/>
                    </a:lnTo>
                    <a:lnTo>
                      <a:pt x="59690" y="59690"/>
                    </a:lnTo>
                    <a:lnTo>
                      <a:pt x="3705535" y="59690"/>
                    </a:lnTo>
                    <a:lnTo>
                      <a:pt x="3705535" y="562765"/>
                    </a:lnTo>
                    <a:close/>
                  </a:path>
                </a:pathLst>
              </a:custGeom>
              <a:solidFill>
                <a:srgbClr val="8BB6C2"/>
              </a:solidFill>
            </p:spPr>
          </p:sp>
        </p:grpSp>
        <p:sp>
          <p:nvSpPr>
            <p:cNvPr id="38" name="TextBox 38"/>
            <p:cNvSpPr txBox="1"/>
            <p:nvPr/>
          </p:nvSpPr>
          <p:spPr>
            <a:xfrm>
              <a:off x="252808" y="157707"/>
              <a:ext cx="3811069" cy="367082"/>
            </a:xfrm>
            <a:prstGeom prst="rect">
              <a:avLst/>
            </a:prstGeom>
          </p:spPr>
          <p:txBody>
            <a:bodyPr lIns="0" tIns="0" rIns="0" bIns="0" rtlCol="0" anchor="t">
              <a:spAutoFit/>
            </a:bodyPr>
            <a:lstStyle/>
            <a:p>
              <a:pPr algn="ctr">
                <a:lnSpc>
                  <a:spcPts val="2051"/>
                </a:lnSpc>
              </a:pPr>
              <a:r>
                <a:rPr lang="en-US" sz="1865" dirty="0">
                  <a:solidFill>
                    <a:srgbClr val="FFFFFF"/>
                  </a:solidFill>
                  <a:latin typeface="HK Grotesk Bold"/>
                </a:rPr>
                <a:t>Jamie API </a:t>
              </a:r>
            </a:p>
          </p:txBody>
        </p:sp>
      </p:grpSp>
      <p:grpSp>
        <p:nvGrpSpPr>
          <p:cNvPr id="39" name="Group 39"/>
          <p:cNvGrpSpPr/>
          <p:nvPr/>
        </p:nvGrpSpPr>
        <p:grpSpPr>
          <a:xfrm>
            <a:off x="3799430" y="5061725"/>
            <a:ext cx="1801907" cy="504729"/>
            <a:chOff x="0" y="0"/>
            <a:chExt cx="4091963" cy="672971"/>
          </a:xfrm>
        </p:grpSpPr>
        <p:grpSp>
          <p:nvGrpSpPr>
            <p:cNvPr id="40" name="Group 40"/>
            <p:cNvGrpSpPr/>
            <p:nvPr/>
          </p:nvGrpSpPr>
          <p:grpSpPr>
            <a:xfrm>
              <a:off x="0" y="0"/>
              <a:ext cx="4091963" cy="672971"/>
              <a:chOff x="0" y="0"/>
              <a:chExt cx="3792526" cy="623726"/>
            </a:xfrm>
          </p:grpSpPr>
          <p:sp>
            <p:nvSpPr>
              <p:cNvPr id="41" name="Freeform 41"/>
              <p:cNvSpPr/>
              <p:nvPr/>
            </p:nvSpPr>
            <p:spPr>
              <a:xfrm>
                <a:off x="0" y="0"/>
                <a:ext cx="3792526" cy="623725"/>
              </a:xfrm>
              <a:custGeom>
                <a:avLst/>
                <a:gdLst/>
                <a:ahLst/>
                <a:cxnLst/>
                <a:rect l="l" t="t" r="r" b="b"/>
                <a:pathLst>
                  <a:path w="3792526" h="623725">
                    <a:moveTo>
                      <a:pt x="0" y="0"/>
                    </a:moveTo>
                    <a:lnTo>
                      <a:pt x="0" y="623725"/>
                    </a:lnTo>
                    <a:lnTo>
                      <a:pt x="3792526" y="623725"/>
                    </a:lnTo>
                    <a:lnTo>
                      <a:pt x="3792526" y="0"/>
                    </a:lnTo>
                    <a:lnTo>
                      <a:pt x="0" y="0"/>
                    </a:lnTo>
                    <a:close/>
                    <a:moveTo>
                      <a:pt x="3731566" y="562765"/>
                    </a:moveTo>
                    <a:lnTo>
                      <a:pt x="59690" y="562765"/>
                    </a:lnTo>
                    <a:lnTo>
                      <a:pt x="59690" y="59690"/>
                    </a:lnTo>
                    <a:lnTo>
                      <a:pt x="3731566" y="59690"/>
                    </a:lnTo>
                    <a:lnTo>
                      <a:pt x="3731566" y="562765"/>
                    </a:lnTo>
                    <a:close/>
                  </a:path>
                </a:pathLst>
              </a:custGeom>
              <a:solidFill>
                <a:srgbClr val="8BB6C2"/>
              </a:solidFill>
            </p:spPr>
          </p:sp>
        </p:grpSp>
        <p:sp>
          <p:nvSpPr>
            <p:cNvPr id="42" name="TextBox 42"/>
            <p:cNvSpPr txBox="1"/>
            <p:nvPr/>
          </p:nvSpPr>
          <p:spPr>
            <a:xfrm>
              <a:off x="254556" y="157707"/>
              <a:ext cx="3837407" cy="367082"/>
            </a:xfrm>
            <a:prstGeom prst="rect">
              <a:avLst/>
            </a:prstGeom>
          </p:spPr>
          <p:txBody>
            <a:bodyPr lIns="0" tIns="0" rIns="0" bIns="0" rtlCol="0" anchor="t">
              <a:spAutoFit/>
            </a:bodyPr>
            <a:lstStyle/>
            <a:p>
              <a:pPr algn="ctr">
                <a:lnSpc>
                  <a:spcPts val="2051"/>
                </a:lnSpc>
              </a:pPr>
              <a:r>
                <a:rPr lang="en-US" sz="1865">
                  <a:solidFill>
                    <a:srgbClr val="FFFFFF"/>
                  </a:solidFill>
                  <a:latin typeface="HK Grotesk Bold"/>
                </a:rPr>
                <a:t>API Dialogflow</a:t>
              </a:r>
            </a:p>
          </p:txBody>
        </p:sp>
      </p:grpSp>
      <p:grpSp>
        <p:nvGrpSpPr>
          <p:cNvPr id="43" name="Group 43"/>
          <p:cNvGrpSpPr/>
          <p:nvPr/>
        </p:nvGrpSpPr>
        <p:grpSpPr>
          <a:xfrm>
            <a:off x="2027816" y="5686410"/>
            <a:ext cx="1628939" cy="558175"/>
            <a:chOff x="0" y="0"/>
            <a:chExt cx="4063877" cy="744234"/>
          </a:xfrm>
        </p:grpSpPr>
        <p:grpSp>
          <p:nvGrpSpPr>
            <p:cNvPr id="44" name="Group 44"/>
            <p:cNvGrpSpPr/>
            <p:nvPr/>
          </p:nvGrpSpPr>
          <p:grpSpPr>
            <a:xfrm>
              <a:off x="0" y="0"/>
              <a:ext cx="4063877" cy="744234"/>
              <a:chOff x="0" y="0"/>
              <a:chExt cx="3405844" cy="623726"/>
            </a:xfrm>
          </p:grpSpPr>
          <p:sp>
            <p:nvSpPr>
              <p:cNvPr id="45" name="Freeform 45"/>
              <p:cNvSpPr/>
              <p:nvPr/>
            </p:nvSpPr>
            <p:spPr>
              <a:xfrm>
                <a:off x="0" y="0"/>
                <a:ext cx="3405844" cy="623725"/>
              </a:xfrm>
              <a:custGeom>
                <a:avLst/>
                <a:gdLst/>
                <a:ahLst/>
                <a:cxnLst/>
                <a:rect l="l" t="t" r="r" b="b"/>
                <a:pathLst>
                  <a:path w="3405844" h="623725">
                    <a:moveTo>
                      <a:pt x="0" y="0"/>
                    </a:moveTo>
                    <a:lnTo>
                      <a:pt x="0" y="623725"/>
                    </a:lnTo>
                    <a:lnTo>
                      <a:pt x="3405844" y="623725"/>
                    </a:lnTo>
                    <a:lnTo>
                      <a:pt x="3405844" y="0"/>
                    </a:lnTo>
                    <a:lnTo>
                      <a:pt x="0" y="0"/>
                    </a:lnTo>
                    <a:close/>
                    <a:moveTo>
                      <a:pt x="3344884" y="562765"/>
                    </a:moveTo>
                    <a:lnTo>
                      <a:pt x="59690" y="562765"/>
                    </a:lnTo>
                    <a:lnTo>
                      <a:pt x="59690" y="59690"/>
                    </a:lnTo>
                    <a:lnTo>
                      <a:pt x="3344884" y="59690"/>
                    </a:lnTo>
                    <a:lnTo>
                      <a:pt x="3344884" y="562765"/>
                    </a:lnTo>
                    <a:close/>
                  </a:path>
                </a:pathLst>
              </a:custGeom>
              <a:solidFill>
                <a:srgbClr val="8BB6C2"/>
              </a:solidFill>
            </p:spPr>
          </p:sp>
        </p:grpSp>
        <p:sp>
          <p:nvSpPr>
            <p:cNvPr id="46" name="TextBox 46"/>
            <p:cNvSpPr txBox="1"/>
            <p:nvPr/>
          </p:nvSpPr>
          <p:spPr>
            <a:xfrm>
              <a:off x="252808" y="182924"/>
              <a:ext cx="3811069" cy="387202"/>
            </a:xfrm>
            <a:prstGeom prst="rect">
              <a:avLst/>
            </a:prstGeom>
          </p:spPr>
          <p:txBody>
            <a:bodyPr lIns="0" tIns="0" rIns="0" bIns="0" rtlCol="0" anchor="t">
              <a:spAutoFit/>
            </a:bodyPr>
            <a:lstStyle/>
            <a:p>
              <a:pPr algn="ctr">
                <a:lnSpc>
                  <a:spcPts val="2268"/>
                </a:lnSpc>
              </a:pPr>
              <a:r>
                <a:rPr lang="en-US" dirty="0">
                  <a:solidFill>
                    <a:srgbClr val="FFFFFF"/>
                  </a:solidFill>
                  <a:latin typeface="HK Grotesk Bold"/>
                </a:rPr>
                <a:t>RESPONSE 1</a:t>
              </a:r>
            </a:p>
          </p:txBody>
        </p:sp>
      </p:grpSp>
      <p:grpSp>
        <p:nvGrpSpPr>
          <p:cNvPr id="47" name="Group 47"/>
          <p:cNvGrpSpPr/>
          <p:nvPr/>
        </p:nvGrpSpPr>
        <p:grpSpPr>
          <a:xfrm>
            <a:off x="3777780" y="5686409"/>
            <a:ext cx="1823557" cy="558175"/>
            <a:chOff x="0" y="0"/>
            <a:chExt cx="4081517" cy="744234"/>
          </a:xfrm>
        </p:grpSpPr>
        <p:grpSp>
          <p:nvGrpSpPr>
            <p:cNvPr id="48" name="Group 48"/>
            <p:cNvGrpSpPr/>
            <p:nvPr/>
          </p:nvGrpSpPr>
          <p:grpSpPr>
            <a:xfrm>
              <a:off x="0" y="0"/>
              <a:ext cx="4081517" cy="744234"/>
              <a:chOff x="0" y="0"/>
              <a:chExt cx="3420627" cy="623726"/>
            </a:xfrm>
          </p:grpSpPr>
          <p:sp>
            <p:nvSpPr>
              <p:cNvPr id="49" name="Freeform 49"/>
              <p:cNvSpPr/>
              <p:nvPr/>
            </p:nvSpPr>
            <p:spPr>
              <a:xfrm>
                <a:off x="0" y="0"/>
                <a:ext cx="3420627" cy="623725"/>
              </a:xfrm>
              <a:custGeom>
                <a:avLst/>
                <a:gdLst/>
                <a:ahLst/>
                <a:cxnLst/>
                <a:rect l="l" t="t" r="r" b="b"/>
                <a:pathLst>
                  <a:path w="3420627" h="623725">
                    <a:moveTo>
                      <a:pt x="0" y="0"/>
                    </a:moveTo>
                    <a:lnTo>
                      <a:pt x="0" y="623725"/>
                    </a:lnTo>
                    <a:lnTo>
                      <a:pt x="3420627" y="623725"/>
                    </a:lnTo>
                    <a:lnTo>
                      <a:pt x="3420627" y="0"/>
                    </a:lnTo>
                    <a:lnTo>
                      <a:pt x="0" y="0"/>
                    </a:lnTo>
                    <a:close/>
                    <a:moveTo>
                      <a:pt x="3359667" y="562765"/>
                    </a:moveTo>
                    <a:lnTo>
                      <a:pt x="59690" y="562765"/>
                    </a:lnTo>
                    <a:lnTo>
                      <a:pt x="59690" y="59690"/>
                    </a:lnTo>
                    <a:lnTo>
                      <a:pt x="3359667" y="59690"/>
                    </a:lnTo>
                    <a:lnTo>
                      <a:pt x="3359667" y="562765"/>
                    </a:lnTo>
                    <a:close/>
                  </a:path>
                </a:pathLst>
              </a:custGeom>
              <a:solidFill>
                <a:srgbClr val="8BB6C2"/>
              </a:solidFill>
            </p:spPr>
          </p:sp>
        </p:grpSp>
        <p:sp>
          <p:nvSpPr>
            <p:cNvPr id="50" name="TextBox 50"/>
            <p:cNvSpPr txBox="1"/>
            <p:nvPr/>
          </p:nvSpPr>
          <p:spPr>
            <a:xfrm>
              <a:off x="253906" y="182924"/>
              <a:ext cx="3827611" cy="387202"/>
            </a:xfrm>
            <a:prstGeom prst="rect">
              <a:avLst/>
            </a:prstGeom>
          </p:spPr>
          <p:txBody>
            <a:bodyPr lIns="0" tIns="0" rIns="0" bIns="0" rtlCol="0" anchor="t">
              <a:spAutoFit/>
            </a:bodyPr>
            <a:lstStyle/>
            <a:p>
              <a:pPr algn="ctr">
                <a:lnSpc>
                  <a:spcPts val="2268"/>
                </a:lnSpc>
              </a:pPr>
              <a:r>
                <a:rPr lang="en-US" dirty="0">
                  <a:solidFill>
                    <a:srgbClr val="FFFFFF"/>
                  </a:solidFill>
                  <a:latin typeface="HK Grotesk Bold"/>
                </a:rPr>
                <a:t>RESPONSE 2</a:t>
              </a:r>
            </a:p>
          </p:txBody>
        </p:sp>
      </p:grpSp>
      <p:grpSp>
        <p:nvGrpSpPr>
          <p:cNvPr id="51" name="Group 51"/>
          <p:cNvGrpSpPr/>
          <p:nvPr/>
        </p:nvGrpSpPr>
        <p:grpSpPr>
          <a:xfrm>
            <a:off x="1987079" y="6364539"/>
            <a:ext cx="3581401" cy="558175"/>
            <a:chOff x="0" y="0"/>
            <a:chExt cx="8513843" cy="744234"/>
          </a:xfrm>
        </p:grpSpPr>
        <p:grpSp>
          <p:nvGrpSpPr>
            <p:cNvPr id="52" name="Group 52"/>
            <p:cNvGrpSpPr/>
            <p:nvPr/>
          </p:nvGrpSpPr>
          <p:grpSpPr>
            <a:xfrm>
              <a:off x="0" y="0"/>
              <a:ext cx="8513843" cy="744234"/>
              <a:chOff x="0" y="0"/>
              <a:chExt cx="7135260" cy="623726"/>
            </a:xfrm>
          </p:grpSpPr>
          <p:sp>
            <p:nvSpPr>
              <p:cNvPr id="53" name="Freeform 53"/>
              <p:cNvSpPr/>
              <p:nvPr/>
            </p:nvSpPr>
            <p:spPr>
              <a:xfrm>
                <a:off x="0" y="0"/>
                <a:ext cx="7135261" cy="623725"/>
              </a:xfrm>
              <a:custGeom>
                <a:avLst/>
                <a:gdLst/>
                <a:ahLst/>
                <a:cxnLst/>
                <a:rect l="l" t="t" r="r" b="b"/>
                <a:pathLst>
                  <a:path w="7135261" h="623725">
                    <a:moveTo>
                      <a:pt x="0" y="0"/>
                    </a:moveTo>
                    <a:lnTo>
                      <a:pt x="0" y="623725"/>
                    </a:lnTo>
                    <a:lnTo>
                      <a:pt x="7135261" y="623725"/>
                    </a:lnTo>
                    <a:lnTo>
                      <a:pt x="7135261" y="0"/>
                    </a:lnTo>
                    <a:lnTo>
                      <a:pt x="0" y="0"/>
                    </a:lnTo>
                    <a:close/>
                    <a:moveTo>
                      <a:pt x="7074300" y="562765"/>
                    </a:moveTo>
                    <a:lnTo>
                      <a:pt x="59690" y="562765"/>
                    </a:lnTo>
                    <a:lnTo>
                      <a:pt x="59690" y="59690"/>
                    </a:lnTo>
                    <a:lnTo>
                      <a:pt x="7074300" y="59690"/>
                    </a:lnTo>
                    <a:lnTo>
                      <a:pt x="7074300" y="562765"/>
                    </a:lnTo>
                    <a:close/>
                  </a:path>
                </a:pathLst>
              </a:custGeom>
              <a:solidFill>
                <a:srgbClr val="8BB6C2"/>
              </a:solidFill>
            </p:spPr>
          </p:sp>
        </p:grpSp>
        <p:sp>
          <p:nvSpPr>
            <p:cNvPr id="54" name="TextBox 54"/>
            <p:cNvSpPr txBox="1"/>
            <p:nvPr/>
          </p:nvSpPr>
          <p:spPr>
            <a:xfrm>
              <a:off x="529635" y="182924"/>
              <a:ext cx="7984208" cy="397436"/>
            </a:xfrm>
            <a:prstGeom prst="rect">
              <a:avLst/>
            </a:prstGeom>
          </p:spPr>
          <p:txBody>
            <a:bodyPr lIns="0" tIns="0" rIns="0" bIns="0" rtlCol="0" anchor="t">
              <a:spAutoFit/>
            </a:bodyPr>
            <a:lstStyle/>
            <a:p>
              <a:pPr algn="ctr">
                <a:lnSpc>
                  <a:spcPts val="2268"/>
                </a:lnSpc>
              </a:pPr>
              <a:r>
                <a:rPr lang="en-US" sz="2062">
                  <a:solidFill>
                    <a:srgbClr val="FFFFFF"/>
                  </a:solidFill>
                  <a:latin typeface="HK Grotesk Bold"/>
                </a:rPr>
                <a:t>COMPARISON</a:t>
              </a:r>
            </a:p>
          </p:txBody>
        </p:sp>
      </p:grpSp>
      <p:pic>
        <p:nvPicPr>
          <p:cNvPr id="55" name="Picture 4">
            <a:extLst>
              <a:ext uri="{FF2B5EF4-FFF2-40B4-BE49-F238E27FC236}">
                <a16:creationId xmlns:a16="http://schemas.microsoft.com/office/drawing/2014/main" id="{69C4E1B1-49E9-4E5E-B00F-128F995EAC54}"/>
              </a:ext>
            </a:extLst>
          </p:cNvPr>
          <p:cNvPicPr>
            <a:picLocks noChangeAspect="1"/>
          </p:cNvPicPr>
          <p:nvPr/>
        </p:nvPicPr>
        <p:blipFill>
          <a:blip r:embed="rId3"/>
          <a:srcRect/>
          <a:stretch>
            <a:fillRect/>
          </a:stretch>
        </p:blipFill>
        <p:spPr>
          <a:xfrm rot="13924962">
            <a:off x="5426911" y="4044454"/>
            <a:ext cx="1809330" cy="1495616"/>
          </a:xfrm>
          <a:prstGeom prst="rect">
            <a:avLst/>
          </a:prstGeom>
        </p:spPr>
      </p:pic>
      <p:grpSp>
        <p:nvGrpSpPr>
          <p:cNvPr id="56" name="Group 5">
            <a:extLst>
              <a:ext uri="{FF2B5EF4-FFF2-40B4-BE49-F238E27FC236}">
                <a16:creationId xmlns:a16="http://schemas.microsoft.com/office/drawing/2014/main" id="{518CA2C8-0E4F-4471-8745-2A3DED677C7D}"/>
              </a:ext>
            </a:extLst>
          </p:cNvPr>
          <p:cNvGrpSpPr/>
          <p:nvPr/>
        </p:nvGrpSpPr>
        <p:grpSpPr>
          <a:xfrm rot="5400000">
            <a:off x="3161565" y="7505921"/>
            <a:ext cx="1248224" cy="206998"/>
            <a:chOff x="0" y="0"/>
            <a:chExt cx="3785870" cy="429260"/>
          </a:xfrm>
        </p:grpSpPr>
        <p:sp>
          <p:nvSpPr>
            <p:cNvPr id="57" name="Freeform 6">
              <a:extLst>
                <a:ext uri="{FF2B5EF4-FFF2-40B4-BE49-F238E27FC236}">
                  <a16:creationId xmlns:a16="http://schemas.microsoft.com/office/drawing/2014/main" id="{5649190C-28EC-4975-808E-0AE7D2893C6C}"/>
                </a:ext>
              </a:extLst>
            </p:cNvPr>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sp>
      </p:grpSp>
      <p:grpSp>
        <p:nvGrpSpPr>
          <p:cNvPr id="58" name="Group 51">
            <a:extLst>
              <a:ext uri="{FF2B5EF4-FFF2-40B4-BE49-F238E27FC236}">
                <a16:creationId xmlns:a16="http://schemas.microsoft.com/office/drawing/2014/main" id="{8A935395-B85B-48C9-9B13-C64B2AB75FE2}"/>
              </a:ext>
            </a:extLst>
          </p:cNvPr>
          <p:cNvGrpSpPr/>
          <p:nvPr/>
        </p:nvGrpSpPr>
        <p:grpSpPr>
          <a:xfrm>
            <a:off x="1987079" y="8405445"/>
            <a:ext cx="3625445" cy="558175"/>
            <a:chOff x="0" y="0"/>
            <a:chExt cx="8513843" cy="744234"/>
          </a:xfrm>
        </p:grpSpPr>
        <p:grpSp>
          <p:nvGrpSpPr>
            <p:cNvPr id="59" name="Group 52">
              <a:extLst>
                <a:ext uri="{FF2B5EF4-FFF2-40B4-BE49-F238E27FC236}">
                  <a16:creationId xmlns:a16="http://schemas.microsoft.com/office/drawing/2014/main" id="{820CA5B9-98B2-4617-97DA-C011D65E214A}"/>
                </a:ext>
              </a:extLst>
            </p:cNvPr>
            <p:cNvGrpSpPr/>
            <p:nvPr/>
          </p:nvGrpSpPr>
          <p:grpSpPr>
            <a:xfrm>
              <a:off x="0" y="0"/>
              <a:ext cx="8513843" cy="744234"/>
              <a:chOff x="0" y="0"/>
              <a:chExt cx="7135260" cy="623726"/>
            </a:xfrm>
          </p:grpSpPr>
          <p:sp>
            <p:nvSpPr>
              <p:cNvPr id="61" name="Freeform 53">
                <a:extLst>
                  <a:ext uri="{FF2B5EF4-FFF2-40B4-BE49-F238E27FC236}">
                    <a16:creationId xmlns:a16="http://schemas.microsoft.com/office/drawing/2014/main" id="{CF19841F-DADD-45AB-B3C7-0D6CCE28B730}"/>
                  </a:ext>
                </a:extLst>
              </p:cNvPr>
              <p:cNvSpPr/>
              <p:nvPr/>
            </p:nvSpPr>
            <p:spPr>
              <a:xfrm>
                <a:off x="0" y="0"/>
                <a:ext cx="7135261" cy="623725"/>
              </a:xfrm>
              <a:custGeom>
                <a:avLst/>
                <a:gdLst/>
                <a:ahLst/>
                <a:cxnLst/>
                <a:rect l="l" t="t" r="r" b="b"/>
                <a:pathLst>
                  <a:path w="7135261" h="623725">
                    <a:moveTo>
                      <a:pt x="0" y="0"/>
                    </a:moveTo>
                    <a:lnTo>
                      <a:pt x="0" y="623725"/>
                    </a:lnTo>
                    <a:lnTo>
                      <a:pt x="7135261" y="623725"/>
                    </a:lnTo>
                    <a:lnTo>
                      <a:pt x="7135261" y="0"/>
                    </a:lnTo>
                    <a:lnTo>
                      <a:pt x="0" y="0"/>
                    </a:lnTo>
                    <a:close/>
                    <a:moveTo>
                      <a:pt x="7074300" y="562765"/>
                    </a:moveTo>
                    <a:lnTo>
                      <a:pt x="59690" y="562765"/>
                    </a:lnTo>
                    <a:lnTo>
                      <a:pt x="59690" y="59690"/>
                    </a:lnTo>
                    <a:lnTo>
                      <a:pt x="7074300" y="59690"/>
                    </a:lnTo>
                    <a:lnTo>
                      <a:pt x="7074300" y="562765"/>
                    </a:lnTo>
                    <a:close/>
                  </a:path>
                </a:pathLst>
              </a:custGeom>
              <a:solidFill>
                <a:srgbClr val="8BB6C2"/>
              </a:solidFill>
            </p:spPr>
          </p:sp>
        </p:grpSp>
        <p:sp>
          <p:nvSpPr>
            <p:cNvPr id="60" name="TextBox 54">
              <a:extLst>
                <a:ext uri="{FF2B5EF4-FFF2-40B4-BE49-F238E27FC236}">
                  <a16:creationId xmlns:a16="http://schemas.microsoft.com/office/drawing/2014/main" id="{4A204E8F-5169-4DCE-B92E-E351999D9B49}"/>
                </a:ext>
              </a:extLst>
            </p:cNvPr>
            <p:cNvSpPr txBox="1"/>
            <p:nvPr/>
          </p:nvSpPr>
          <p:spPr>
            <a:xfrm>
              <a:off x="529635" y="182924"/>
              <a:ext cx="7984208" cy="397436"/>
            </a:xfrm>
            <a:prstGeom prst="rect">
              <a:avLst/>
            </a:prstGeom>
          </p:spPr>
          <p:txBody>
            <a:bodyPr lIns="0" tIns="0" rIns="0" bIns="0" rtlCol="0" anchor="t">
              <a:spAutoFit/>
            </a:bodyPr>
            <a:lstStyle/>
            <a:p>
              <a:pPr algn="ctr">
                <a:lnSpc>
                  <a:spcPts val="2268"/>
                </a:lnSpc>
              </a:pPr>
              <a:r>
                <a:rPr lang="en-US" sz="2062" dirty="0">
                  <a:solidFill>
                    <a:srgbClr val="FFFFFF"/>
                  </a:solidFill>
                  <a:latin typeface="HK Grotesk Bold"/>
                </a:rPr>
                <a:t>Accuracy Array</a:t>
              </a:r>
            </a:p>
          </p:txBody>
        </p:sp>
      </p:grpSp>
      <p:sp>
        <p:nvSpPr>
          <p:cNvPr id="64" name="TextBox 12">
            <a:extLst>
              <a:ext uri="{FF2B5EF4-FFF2-40B4-BE49-F238E27FC236}">
                <a16:creationId xmlns:a16="http://schemas.microsoft.com/office/drawing/2014/main" id="{5C8E0FAB-54A1-4D38-A4E1-451B055D00C9}"/>
              </a:ext>
            </a:extLst>
          </p:cNvPr>
          <p:cNvSpPr txBox="1"/>
          <p:nvPr/>
        </p:nvSpPr>
        <p:spPr>
          <a:xfrm>
            <a:off x="2475865" y="7138903"/>
            <a:ext cx="1717276" cy="342338"/>
          </a:xfrm>
          <a:prstGeom prst="rect">
            <a:avLst/>
          </a:prstGeom>
        </p:spPr>
        <p:txBody>
          <a:bodyPr lIns="0" tIns="0" rIns="0" bIns="0" rtlCol="0" anchor="t">
            <a:spAutoFit/>
          </a:bodyPr>
          <a:lstStyle/>
          <a:p>
            <a:pPr algn="ctr">
              <a:lnSpc>
                <a:spcPts val="2640"/>
              </a:lnSpc>
            </a:pPr>
            <a:endParaRPr lang="en-US" sz="2400" dirty="0">
              <a:solidFill>
                <a:srgbClr val="272D30"/>
              </a:solidFill>
              <a:latin typeface="HK Grotesk Bold"/>
            </a:endParaRPr>
          </a:p>
        </p:txBody>
      </p:sp>
      <p:grpSp>
        <p:nvGrpSpPr>
          <p:cNvPr id="66" name="Group 5">
            <a:extLst>
              <a:ext uri="{FF2B5EF4-FFF2-40B4-BE49-F238E27FC236}">
                <a16:creationId xmlns:a16="http://schemas.microsoft.com/office/drawing/2014/main" id="{C299FECE-7D23-42AE-9898-3DEA08A633B2}"/>
              </a:ext>
            </a:extLst>
          </p:cNvPr>
          <p:cNvGrpSpPr/>
          <p:nvPr/>
        </p:nvGrpSpPr>
        <p:grpSpPr>
          <a:xfrm rot="2831130">
            <a:off x="3803160" y="4383597"/>
            <a:ext cx="1034166" cy="205057"/>
            <a:chOff x="0" y="0"/>
            <a:chExt cx="3785870" cy="429260"/>
          </a:xfrm>
        </p:grpSpPr>
        <p:sp>
          <p:nvSpPr>
            <p:cNvPr id="67" name="Freeform 6">
              <a:extLst>
                <a:ext uri="{FF2B5EF4-FFF2-40B4-BE49-F238E27FC236}">
                  <a16:creationId xmlns:a16="http://schemas.microsoft.com/office/drawing/2014/main" id="{57C773D1-D02C-44F8-932E-E2FBFFBE1C13}"/>
                </a:ext>
              </a:extLst>
            </p:cNvPr>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sp>
      </p:grpSp>
    </p:spTree>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6883652" cy="10287000"/>
          </a:xfrm>
          <a:prstGeom prst="rect">
            <a:avLst/>
          </a:prstGeom>
          <a:solidFill>
            <a:srgbClr val="191824"/>
          </a:solidFill>
        </p:spPr>
      </p:sp>
      <p:pic>
        <p:nvPicPr>
          <p:cNvPr id="3" name="Picture 3"/>
          <p:cNvPicPr>
            <a:picLocks noChangeAspect="1"/>
          </p:cNvPicPr>
          <p:nvPr/>
        </p:nvPicPr>
        <p:blipFill>
          <a:blip r:embed="rId3"/>
          <a:srcRect/>
          <a:stretch>
            <a:fillRect/>
          </a:stretch>
        </p:blipFill>
        <p:spPr>
          <a:xfrm>
            <a:off x="9144000" y="2134211"/>
            <a:ext cx="6707552" cy="3806536"/>
          </a:xfrm>
          <a:prstGeom prst="rect">
            <a:avLst/>
          </a:prstGeom>
        </p:spPr>
      </p:pic>
      <p:sp>
        <p:nvSpPr>
          <p:cNvPr id="4" name="TextBox 4"/>
          <p:cNvSpPr txBox="1"/>
          <p:nvPr/>
        </p:nvSpPr>
        <p:spPr>
          <a:xfrm>
            <a:off x="570795" y="4432399"/>
            <a:ext cx="5072825" cy="999546"/>
          </a:xfrm>
          <a:prstGeom prst="rect">
            <a:avLst/>
          </a:prstGeom>
        </p:spPr>
        <p:txBody>
          <a:bodyPr lIns="0" tIns="0" rIns="0" bIns="0" rtlCol="0" anchor="t">
            <a:spAutoFit/>
          </a:bodyPr>
          <a:lstStyle/>
          <a:p>
            <a:pPr algn="ctr">
              <a:lnSpc>
                <a:spcPts val="7700"/>
              </a:lnSpc>
            </a:pPr>
            <a:r>
              <a:rPr lang="en-US" sz="7000">
                <a:solidFill>
                  <a:srgbClr val="FFFFFF"/>
                </a:solidFill>
                <a:latin typeface="HK Grotesk Bold"/>
              </a:rPr>
              <a:t>DEMO</a:t>
            </a:r>
          </a:p>
        </p:txBody>
      </p:sp>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191824"/>
                </a:solidFill>
                <a:latin typeface="HK Grotesk Medium"/>
              </a:rPr>
              <a:t>38</a:t>
            </a:r>
          </a:p>
        </p:txBody>
      </p:sp>
    </p:spTree>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028700" y="2684612"/>
            <a:ext cx="3208264" cy="2039196"/>
          </a:xfrm>
          <a:prstGeom prst="rect">
            <a:avLst/>
          </a:prstGeom>
        </p:spPr>
      </p:pic>
      <p:sp>
        <p:nvSpPr>
          <p:cNvPr id="3" name="TextBox 3"/>
          <p:cNvSpPr txBox="1"/>
          <p:nvPr/>
        </p:nvSpPr>
        <p:spPr>
          <a:xfrm>
            <a:off x="1028700" y="1095375"/>
            <a:ext cx="10264276" cy="990021"/>
          </a:xfrm>
          <a:prstGeom prst="rect">
            <a:avLst/>
          </a:prstGeom>
        </p:spPr>
        <p:txBody>
          <a:bodyPr lIns="0" tIns="0" rIns="0" bIns="0" rtlCol="0" anchor="t">
            <a:spAutoFit/>
          </a:bodyPr>
          <a:lstStyle/>
          <a:p>
            <a:pPr>
              <a:lnSpc>
                <a:spcPts val="7699"/>
              </a:lnSpc>
            </a:pPr>
            <a:r>
              <a:rPr lang="en-US" sz="6999">
                <a:solidFill>
                  <a:srgbClr val="FFFFFF"/>
                </a:solidFill>
                <a:latin typeface="HK Grotesk Bold"/>
              </a:rPr>
              <a:t>CONTRIBUTIONS</a:t>
            </a:r>
          </a:p>
        </p:txBody>
      </p:sp>
      <p:sp>
        <p:nvSpPr>
          <p:cNvPr id="4" name="TextBox 4"/>
          <p:cNvSpPr txBox="1"/>
          <p:nvPr/>
        </p:nvSpPr>
        <p:spPr>
          <a:xfrm>
            <a:off x="1362718" y="4854825"/>
            <a:ext cx="2540229" cy="882753"/>
          </a:xfrm>
          <a:prstGeom prst="rect">
            <a:avLst/>
          </a:prstGeom>
        </p:spPr>
        <p:txBody>
          <a:bodyPr lIns="0" tIns="0" rIns="0" bIns="0" rtlCol="0" anchor="t">
            <a:spAutoFit/>
          </a:bodyPr>
          <a:lstStyle/>
          <a:p>
            <a:pPr algn="ctr">
              <a:lnSpc>
                <a:spcPts val="3509"/>
              </a:lnSpc>
            </a:pPr>
            <a:r>
              <a:rPr lang="en-US" sz="2699">
                <a:solidFill>
                  <a:srgbClr val="FFFFFF"/>
                </a:solidFill>
                <a:latin typeface="HK Grotesk Medium"/>
              </a:rPr>
              <a:t>Web Chatbot Framework</a:t>
            </a:r>
          </a:p>
        </p:txBody>
      </p:sp>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39</a:t>
            </a:r>
          </a:p>
        </p:txBody>
      </p:sp>
      <p:sp>
        <p:nvSpPr>
          <p:cNvPr id="6" name="TextBox 6"/>
          <p:cNvSpPr txBox="1"/>
          <p:nvPr/>
        </p:nvSpPr>
        <p:spPr>
          <a:xfrm>
            <a:off x="4999017" y="4854825"/>
            <a:ext cx="3229298" cy="882753"/>
          </a:xfrm>
          <a:prstGeom prst="rect">
            <a:avLst/>
          </a:prstGeom>
        </p:spPr>
        <p:txBody>
          <a:bodyPr lIns="0" tIns="0" rIns="0" bIns="0" rtlCol="0" anchor="t">
            <a:spAutoFit/>
          </a:bodyPr>
          <a:lstStyle/>
          <a:p>
            <a:pPr algn="ctr">
              <a:lnSpc>
                <a:spcPts val="3510"/>
              </a:lnSpc>
            </a:pPr>
            <a:r>
              <a:rPr lang="en-US" sz="2700" dirty="0">
                <a:solidFill>
                  <a:srgbClr val="FFFFFF"/>
                </a:solidFill>
                <a:latin typeface="HK Grotesk Medium"/>
              </a:rPr>
              <a:t>Text and Speech Based input</a:t>
            </a:r>
          </a:p>
        </p:txBody>
      </p:sp>
      <p:sp>
        <p:nvSpPr>
          <p:cNvPr id="7" name="TextBox 7"/>
          <p:cNvSpPr txBox="1"/>
          <p:nvPr/>
        </p:nvSpPr>
        <p:spPr>
          <a:xfrm>
            <a:off x="9407169" y="4854825"/>
            <a:ext cx="3368627" cy="882753"/>
          </a:xfrm>
          <a:prstGeom prst="rect">
            <a:avLst/>
          </a:prstGeom>
        </p:spPr>
        <p:txBody>
          <a:bodyPr lIns="0" tIns="0" rIns="0" bIns="0" rtlCol="0" anchor="t">
            <a:spAutoFit/>
          </a:bodyPr>
          <a:lstStyle/>
          <a:p>
            <a:pPr algn="ctr">
              <a:lnSpc>
                <a:spcPts val="3510"/>
              </a:lnSpc>
            </a:pPr>
            <a:r>
              <a:rPr lang="en-US" sz="2700">
                <a:solidFill>
                  <a:srgbClr val="FFFFFF"/>
                </a:solidFill>
                <a:latin typeface="HK Grotesk Medium"/>
              </a:rPr>
              <a:t>Response Comparison Service</a:t>
            </a:r>
          </a:p>
        </p:txBody>
      </p:sp>
      <p:pic>
        <p:nvPicPr>
          <p:cNvPr id="8" name="Picture 8"/>
          <p:cNvPicPr>
            <a:picLocks noChangeAspect="1"/>
          </p:cNvPicPr>
          <p:nvPr/>
        </p:nvPicPr>
        <p:blipFill>
          <a:blip r:embed="rId4"/>
          <a:srcRect/>
          <a:stretch>
            <a:fillRect/>
          </a:stretch>
        </p:blipFill>
        <p:spPr>
          <a:xfrm>
            <a:off x="4767905" y="3024250"/>
            <a:ext cx="3568594" cy="509799"/>
          </a:xfrm>
          <a:prstGeom prst="rect">
            <a:avLst/>
          </a:prstGeom>
        </p:spPr>
      </p:pic>
      <p:pic>
        <p:nvPicPr>
          <p:cNvPr id="9" name="Picture 9"/>
          <p:cNvPicPr>
            <a:picLocks noChangeAspect="1"/>
          </p:cNvPicPr>
          <p:nvPr/>
        </p:nvPicPr>
        <p:blipFill>
          <a:blip r:embed="rId5"/>
          <a:srcRect/>
          <a:stretch>
            <a:fillRect/>
          </a:stretch>
        </p:blipFill>
        <p:spPr>
          <a:xfrm>
            <a:off x="4767905" y="3739821"/>
            <a:ext cx="3691523" cy="644350"/>
          </a:xfrm>
          <a:prstGeom prst="rect">
            <a:avLst/>
          </a:prstGeom>
        </p:spPr>
      </p:pic>
      <p:pic>
        <p:nvPicPr>
          <p:cNvPr id="10" name="Picture 10"/>
          <p:cNvPicPr>
            <a:picLocks noChangeAspect="1"/>
          </p:cNvPicPr>
          <p:nvPr/>
        </p:nvPicPr>
        <p:blipFill>
          <a:blip r:embed="rId6"/>
          <a:srcRect l="1260" t="42005" r="33304" b="7672"/>
          <a:stretch>
            <a:fillRect/>
          </a:stretch>
        </p:blipFill>
        <p:spPr>
          <a:xfrm>
            <a:off x="8969335" y="2927041"/>
            <a:ext cx="4244296" cy="1796767"/>
          </a:xfrm>
          <a:prstGeom prst="rect">
            <a:avLst/>
          </a:prstGeom>
        </p:spPr>
      </p:pic>
      <p:pic>
        <p:nvPicPr>
          <p:cNvPr id="11" name="Picture 11"/>
          <p:cNvPicPr>
            <a:picLocks noChangeAspect="1"/>
          </p:cNvPicPr>
          <p:nvPr/>
        </p:nvPicPr>
        <p:blipFill>
          <a:blip r:embed="rId7"/>
          <a:srcRect r="45687"/>
          <a:stretch>
            <a:fillRect/>
          </a:stretch>
        </p:blipFill>
        <p:spPr>
          <a:xfrm>
            <a:off x="13949306" y="2344352"/>
            <a:ext cx="3474120" cy="2379457"/>
          </a:xfrm>
          <a:prstGeom prst="rect">
            <a:avLst/>
          </a:prstGeom>
        </p:spPr>
      </p:pic>
      <p:sp>
        <p:nvSpPr>
          <p:cNvPr id="12" name="TextBox 12"/>
          <p:cNvSpPr txBox="1"/>
          <p:nvPr/>
        </p:nvSpPr>
        <p:spPr>
          <a:xfrm>
            <a:off x="14634801" y="4854825"/>
            <a:ext cx="2368068" cy="882753"/>
          </a:xfrm>
          <a:prstGeom prst="rect">
            <a:avLst/>
          </a:prstGeom>
        </p:spPr>
        <p:txBody>
          <a:bodyPr lIns="0" tIns="0" rIns="0" bIns="0" rtlCol="0" anchor="t">
            <a:spAutoFit/>
          </a:bodyPr>
          <a:lstStyle/>
          <a:p>
            <a:pPr>
              <a:lnSpc>
                <a:spcPts val="3509"/>
              </a:lnSpc>
            </a:pPr>
            <a:r>
              <a:rPr lang="en-US" sz="2699">
                <a:solidFill>
                  <a:srgbClr val="FFFFFF"/>
                </a:solidFill>
                <a:latin typeface="HK Grotesk Medium"/>
              </a:rPr>
              <a:t>Performance Visualization</a:t>
            </a:r>
          </a:p>
        </p:txBody>
      </p:sp>
      <p:pic>
        <p:nvPicPr>
          <p:cNvPr id="13" name="Picture 13"/>
          <p:cNvPicPr>
            <a:picLocks noChangeAspect="1"/>
          </p:cNvPicPr>
          <p:nvPr/>
        </p:nvPicPr>
        <p:blipFill>
          <a:blip r:embed="rId8"/>
          <a:srcRect l="8440" t="8782" r="7100" b="14866"/>
          <a:stretch>
            <a:fillRect/>
          </a:stretch>
        </p:blipFill>
        <p:spPr>
          <a:xfrm>
            <a:off x="5306354" y="6739518"/>
            <a:ext cx="3096593" cy="1036078"/>
          </a:xfrm>
          <a:prstGeom prst="rect">
            <a:avLst/>
          </a:prstGeom>
        </p:spPr>
      </p:pic>
      <p:sp>
        <p:nvSpPr>
          <p:cNvPr id="14" name="TextBox 14"/>
          <p:cNvSpPr txBox="1"/>
          <p:nvPr/>
        </p:nvSpPr>
        <p:spPr>
          <a:xfrm>
            <a:off x="5528700" y="8375547"/>
            <a:ext cx="2540229" cy="882753"/>
          </a:xfrm>
          <a:prstGeom prst="rect">
            <a:avLst/>
          </a:prstGeom>
        </p:spPr>
        <p:txBody>
          <a:bodyPr lIns="0" tIns="0" rIns="0" bIns="0" rtlCol="0" anchor="t">
            <a:spAutoFit/>
          </a:bodyPr>
          <a:lstStyle/>
          <a:p>
            <a:pPr algn="ctr">
              <a:lnSpc>
                <a:spcPts val="3509"/>
              </a:lnSpc>
            </a:pPr>
            <a:r>
              <a:rPr lang="en-US" sz="2699">
                <a:solidFill>
                  <a:srgbClr val="FFFFFF"/>
                </a:solidFill>
                <a:latin typeface="HK Grotesk Medium"/>
              </a:rPr>
              <a:t>Dialogflow Integration</a:t>
            </a:r>
          </a:p>
        </p:txBody>
      </p:sp>
      <p:pic>
        <p:nvPicPr>
          <p:cNvPr id="15" name="Picture 15"/>
          <p:cNvPicPr>
            <a:picLocks noChangeAspect="1"/>
          </p:cNvPicPr>
          <p:nvPr/>
        </p:nvPicPr>
        <p:blipFill>
          <a:blip r:embed="rId9"/>
          <a:srcRect/>
          <a:stretch>
            <a:fillRect/>
          </a:stretch>
        </p:blipFill>
        <p:spPr>
          <a:xfrm>
            <a:off x="9165000" y="6119323"/>
            <a:ext cx="3467316" cy="1915677"/>
          </a:xfrm>
          <a:prstGeom prst="rect">
            <a:avLst/>
          </a:prstGeom>
        </p:spPr>
      </p:pic>
      <p:sp>
        <p:nvSpPr>
          <p:cNvPr id="16" name="TextBox 16"/>
          <p:cNvSpPr txBox="1"/>
          <p:nvPr/>
        </p:nvSpPr>
        <p:spPr>
          <a:xfrm>
            <a:off x="9628544" y="8375547"/>
            <a:ext cx="2540229" cy="882753"/>
          </a:xfrm>
          <a:prstGeom prst="rect">
            <a:avLst/>
          </a:prstGeom>
        </p:spPr>
        <p:txBody>
          <a:bodyPr lIns="0" tIns="0" rIns="0" bIns="0" rtlCol="0" anchor="t">
            <a:spAutoFit/>
          </a:bodyPr>
          <a:lstStyle/>
          <a:p>
            <a:pPr algn="ctr">
              <a:lnSpc>
                <a:spcPts val="3509"/>
              </a:lnSpc>
            </a:pPr>
            <a:r>
              <a:rPr lang="en-US" sz="2699">
                <a:solidFill>
                  <a:srgbClr val="FFFFFF"/>
                </a:solidFill>
                <a:latin typeface="HK Grotesk Medium"/>
              </a:rPr>
              <a:t>Training Data </a:t>
            </a:r>
          </a:p>
          <a:p>
            <a:pPr algn="ctr">
              <a:lnSpc>
                <a:spcPts val="3509"/>
              </a:lnSpc>
            </a:pPr>
            <a:r>
              <a:rPr lang="en-US" sz="2699">
                <a:solidFill>
                  <a:srgbClr val="FFFFFF"/>
                </a:solidFill>
                <a:latin typeface="HK Grotesk Medium"/>
              </a:rPr>
              <a:t>Pre-processing </a:t>
            </a: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011420" y="4091318"/>
            <a:ext cx="9247880" cy="5328560"/>
          </a:xfrm>
          <a:prstGeom prst="rect">
            <a:avLst/>
          </a:prstGeom>
        </p:spPr>
        <p:txBody>
          <a:bodyPr lIns="0" tIns="0" rIns="0" bIns="0" rtlCol="0" anchor="t">
            <a:spAutoFit/>
          </a:bodyPr>
          <a:lstStyle/>
          <a:p>
            <a:pPr marL="561340" lvl="1" indent="-280670">
              <a:lnSpc>
                <a:spcPts val="4759"/>
              </a:lnSpc>
              <a:buFont typeface="Arial"/>
              <a:buChar char="•"/>
            </a:pPr>
            <a:r>
              <a:rPr lang="en-US" sz="3399" dirty="0">
                <a:solidFill>
                  <a:srgbClr val="FFFFFF"/>
                </a:solidFill>
                <a:latin typeface="Open Sans Light"/>
              </a:rPr>
              <a:t>Virtual assistant developed by Gov tech agency</a:t>
            </a:r>
          </a:p>
          <a:p>
            <a:pPr>
              <a:lnSpc>
                <a:spcPts val="4759"/>
              </a:lnSpc>
            </a:pPr>
            <a:endParaRPr lang="en-US" sz="3399" dirty="0">
              <a:solidFill>
                <a:srgbClr val="FFFFFF"/>
              </a:solidFill>
              <a:latin typeface="Open Sans Light"/>
            </a:endParaRPr>
          </a:p>
          <a:p>
            <a:pPr marL="561340" lvl="1" indent="-280670">
              <a:lnSpc>
                <a:spcPts val="4759"/>
              </a:lnSpc>
              <a:buFont typeface="Arial"/>
              <a:buChar char="•"/>
            </a:pPr>
            <a:r>
              <a:rPr lang="en-US" sz="3399" dirty="0">
                <a:solidFill>
                  <a:srgbClr val="FFFFFF"/>
                </a:solidFill>
                <a:latin typeface="Open Sans Light"/>
              </a:rPr>
              <a:t>Implemented across 70 government agency websites </a:t>
            </a:r>
          </a:p>
          <a:p>
            <a:pPr>
              <a:lnSpc>
                <a:spcPts val="4759"/>
              </a:lnSpc>
            </a:pPr>
            <a:endParaRPr lang="en-US" sz="3399" dirty="0">
              <a:solidFill>
                <a:srgbClr val="FFFFFF"/>
              </a:solidFill>
              <a:latin typeface="Open Sans Light"/>
            </a:endParaRPr>
          </a:p>
          <a:p>
            <a:pPr marL="561340" lvl="1" indent="-280670">
              <a:lnSpc>
                <a:spcPts val="4759"/>
              </a:lnSpc>
              <a:buFont typeface="Arial"/>
              <a:buChar char="•"/>
            </a:pPr>
            <a:r>
              <a:rPr lang="en-US" sz="3400" dirty="0">
                <a:solidFill>
                  <a:srgbClr val="FFFFFF"/>
                </a:solidFill>
                <a:latin typeface="Open Sans Light"/>
              </a:rPr>
              <a:t>Used as a Benchmark model for other Chatbot services</a:t>
            </a:r>
          </a:p>
          <a:p>
            <a:pPr>
              <a:lnSpc>
                <a:spcPts val="4648"/>
              </a:lnSpc>
              <a:spcBef>
                <a:spcPct val="0"/>
              </a:spcBef>
            </a:pPr>
            <a:endParaRPr lang="en-US" sz="3400" dirty="0">
              <a:solidFill>
                <a:srgbClr val="FFFFFF"/>
              </a:solidFill>
              <a:latin typeface="Open Sans Light"/>
            </a:endParaRPr>
          </a:p>
        </p:txBody>
      </p:sp>
      <p:pic>
        <p:nvPicPr>
          <p:cNvPr id="3" name="Picture 3"/>
          <p:cNvPicPr>
            <a:picLocks noChangeAspect="1"/>
          </p:cNvPicPr>
          <p:nvPr/>
        </p:nvPicPr>
        <p:blipFill>
          <a:blip r:embed="rId3"/>
          <a:srcRect/>
          <a:stretch>
            <a:fillRect/>
          </a:stretch>
        </p:blipFill>
        <p:spPr>
          <a:xfrm>
            <a:off x="1028700" y="2746063"/>
            <a:ext cx="5902219" cy="2230332"/>
          </a:xfrm>
          <a:prstGeom prst="rect">
            <a:avLst/>
          </a:prstGeom>
        </p:spPr>
      </p:pic>
      <p:sp>
        <p:nvSpPr>
          <p:cNvPr id="4" name="TextBox 4"/>
          <p:cNvSpPr txBox="1"/>
          <p:nvPr/>
        </p:nvSpPr>
        <p:spPr>
          <a:xfrm>
            <a:off x="626430" y="608567"/>
            <a:ext cx="14188606" cy="811632"/>
          </a:xfrm>
          <a:prstGeom prst="rect">
            <a:avLst/>
          </a:prstGeom>
        </p:spPr>
        <p:txBody>
          <a:bodyPr lIns="0" tIns="0" rIns="0" bIns="0" rtlCol="0" anchor="t">
            <a:spAutoFit/>
          </a:bodyPr>
          <a:lstStyle/>
          <a:p>
            <a:pPr>
              <a:lnSpc>
                <a:spcPts val="6160"/>
              </a:lnSpc>
            </a:pPr>
            <a:r>
              <a:rPr lang="en-US" sz="5600" dirty="0">
                <a:solidFill>
                  <a:srgbClr val="FFFFFF"/>
                </a:solidFill>
                <a:latin typeface="HK Grotesk Bold"/>
              </a:rPr>
              <a:t>INTRODUCTION</a:t>
            </a:r>
          </a:p>
        </p:txBody>
      </p:sp>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4</a:t>
            </a:r>
          </a:p>
        </p:txBody>
      </p:sp>
      <p:sp>
        <p:nvSpPr>
          <p:cNvPr id="6" name="TextBox 6"/>
          <p:cNvSpPr txBox="1"/>
          <p:nvPr/>
        </p:nvSpPr>
        <p:spPr>
          <a:xfrm>
            <a:off x="8011420" y="2784163"/>
            <a:ext cx="7326935"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Ask Jamie</a:t>
            </a:r>
          </a:p>
        </p:txBody>
      </p:sp>
      <p:pic>
        <p:nvPicPr>
          <p:cNvPr id="7" name="Picture 7"/>
          <p:cNvPicPr>
            <a:picLocks noChangeAspect="1"/>
          </p:cNvPicPr>
          <p:nvPr/>
        </p:nvPicPr>
        <p:blipFill>
          <a:blip r:embed="rId4"/>
          <a:srcRect t="12590" b="16865"/>
          <a:stretch>
            <a:fillRect/>
          </a:stretch>
        </p:blipFill>
        <p:spPr>
          <a:xfrm>
            <a:off x="883566" y="6625084"/>
            <a:ext cx="1703106" cy="771218"/>
          </a:xfrm>
          <a:prstGeom prst="rect">
            <a:avLst/>
          </a:prstGeom>
        </p:spPr>
      </p:pic>
      <p:pic>
        <p:nvPicPr>
          <p:cNvPr id="8" name="Picture 8"/>
          <p:cNvPicPr>
            <a:picLocks noChangeAspect="1"/>
          </p:cNvPicPr>
          <p:nvPr/>
        </p:nvPicPr>
        <p:blipFill>
          <a:blip r:embed="rId5"/>
          <a:srcRect l="8440" t="8782" r="7100" b="14866"/>
          <a:stretch>
            <a:fillRect/>
          </a:stretch>
        </p:blipFill>
        <p:spPr>
          <a:xfrm>
            <a:off x="2968360" y="6625084"/>
            <a:ext cx="2304988" cy="771218"/>
          </a:xfrm>
          <a:prstGeom prst="rect">
            <a:avLst/>
          </a:prstGeom>
        </p:spPr>
      </p:pic>
      <p:pic>
        <p:nvPicPr>
          <p:cNvPr id="9" name="Picture 9"/>
          <p:cNvPicPr>
            <a:picLocks noChangeAspect="1"/>
          </p:cNvPicPr>
          <p:nvPr/>
        </p:nvPicPr>
        <p:blipFill>
          <a:blip r:embed="rId6"/>
          <a:srcRect l="10590" t="30626" r="7728"/>
          <a:stretch>
            <a:fillRect/>
          </a:stretch>
        </p:blipFill>
        <p:spPr>
          <a:xfrm>
            <a:off x="5613617" y="6625084"/>
            <a:ext cx="1816079" cy="771218"/>
          </a:xfrm>
          <a:prstGeom prst="rect">
            <a:avLst/>
          </a:prstGeom>
        </p:spPr>
      </p:pic>
      <p:grpSp>
        <p:nvGrpSpPr>
          <p:cNvPr id="10" name="Group 10"/>
          <p:cNvGrpSpPr/>
          <p:nvPr/>
        </p:nvGrpSpPr>
        <p:grpSpPr>
          <a:xfrm rot="5400000">
            <a:off x="933408" y="5593757"/>
            <a:ext cx="1603423" cy="368697"/>
            <a:chOff x="0" y="0"/>
            <a:chExt cx="1883373" cy="433070"/>
          </a:xfrm>
        </p:grpSpPr>
        <p:sp>
          <p:nvSpPr>
            <p:cNvPr id="11" name="Freeform 11"/>
            <p:cNvSpPr/>
            <p:nvPr/>
          </p:nvSpPr>
          <p:spPr>
            <a:xfrm>
              <a:off x="0" y="-5080"/>
              <a:ext cx="1884643" cy="436880"/>
            </a:xfrm>
            <a:custGeom>
              <a:avLst/>
              <a:gdLst/>
              <a:ahLst/>
              <a:cxnLst/>
              <a:rect l="l" t="t" r="r" b="b"/>
              <a:pathLst>
                <a:path w="1884643" h="436880">
                  <a:moveTo>
                    <a:pt x="1865593" y="190500"/>
                  </a:moveTo>
                  <a:lnTo>
                    <a:pt x="1603973" y="13970"/>
                  </a:lnTo>
                  <a:cubicBezTo>
                    <a:pt x="1586193" y="2540"/>
                    <a:pt x="1563333" y="6350"/>
                    <a:pt x="1550633" y="24130"/>
                  </a:cubicBezTo>
                  <a:cubicBezTo>
                    <a:pt x="1537933" y="41910"/>
                    <a:pt x="1543013" y="64770"/>
                    <a:pt x="1560793" y="77470"/>
                  </a:cubicBezTo>
                  <a:lnTo>
                    <a:pt x="1717003" y="182880"/>
                  </a:lnTo>
                  <a:lnTo>
                    <a:pt x="162560" y="182880"/>
                  </a:lnTo>
                  <a:lnTo>
                    <a:pt x="321310" y="76200"/>
                  </a:lnTo>
                  <a:cubicBezTo>
                    <a:pt x="339090" y="64770"/>
                    <a:pt x="342900" y="40640"/>
                    <a:pt x="331470" y="22860"/>
                  </a:cubicBezTo>
                  <a:cubicBezTo>
                    <a:pt x="320040" y="5080"/>
                    <a:pt x="297180" y="0"/>
                    <a:pt x="279400" y="11430"/>
                  </a:cubicBezTo>
                  <a:lnTo>
                    <a:pt x="16510" y="187960"/>
                  </a:lnTo>
                  <a:cubicBezTo>
                    <a:pt x="6350" y="195580"/>
                    <a:pt x="0" y="207010"/>
                    <a:pt x="0" y="219710"/>
                  </a:cubicBezTo>
                  <a:cubicBezTo>
                    <a:pt x="0" y="232410"/>
                    <a:pt x="6350" y="243840"/>
                    <a:pt x="16510" y="251460"/>
                  </a:cubicBezTo>
                  <a:lnTo>
                    <a:pt x="279400" y="427990"/>
                  </a:lnTo>
                  <a:cubicBezTo>
                    <a:pt x="285750" y="431800"/>
                    <a:pt x="293370" y="434340"/>
                    <a:pt x="300990" y="434340"/>
                  </a:cubicBezTo>
                  <a:cubicBezTo>
                    <a:pt x="313690" y="434340"/>
                    <a:pt x="325120" y="427990"/>
                    <a:pt x="332740" y="417830"/>
                  </a:cubicBezTo>
                  <a:cubicBezTo>
                    <a:pt x="344170" y="400050"/>
                    <a:pt x="340360" y="377190"/>
                    <a:pt x="322580" y="364490"/>
                  </a:cubicBezTo>
                  <a:lnTo>
                    <a:pt x="163830" y="257810"/>
                  </a:lnTo>
                  <a:lnTo>
                    <a:pt x="1723353" y="257810"/>
                  </a:lnTo>
                  <a:lnTo>
                    <a:pt x="1562063" y="367030"/>
                  </a:lnTo>
                  <a:cubicBezTo>
                    <a:pt x="1544283" y="378460"/>
                    <a:pt x="1540473" y="402590"/>
                    <a:pt x="1551903" y="420370"/>
                  </a:cubicBezTo>
                  <a:cubicBezTo>
                    <a:pt x="1559523" y="431800"/>
                    <a:pt x="1570953" y="436880"/>
                    <a:pt x="1583653" y="436880"/>
                  </a:cubicBezTo>
                  <a:cubicBezTo>
                    <a:pt x="1591273" y="436880"/>
                    <a:pt x="1598893" y="434340"/>
                    <a:pt x="1605243" y="430530"/>
                  </a:cubicBezTo>
                  <a:lnTo>
                    <a:pt x="1868133" y="254000"/>
                  </a:lnTo>
                  <a:cubicBezTo>
                    <a:pt x="1878293" y="246380"/>
                    <a:pt x="1884643" y="234950"/>
                    <a:pt x="1884643" y="222250"/>
                  </a:cubicBezTo>
                  <a:cubicBezTo>
                    <a:pt x="1884643" y="209550"/>
                    <a:pt x="1877023" y="196850"/>
                    <a:pt x="1865593" y="190500"/>
                  </a:cubicBezTo>
                  <a:close/>
                </a:path>
              </a:pathLst>
            </a:custGeom>
            <a:solidFill>
              <a:srgbClr val="FFFFFF"/>
            </a:solidFill>
          </p:spPr>
        </p:sp>
      </p:grpSp>
      <p:grpSp>
        <p:nvGrpSpPr>
          <p:cNvPr id="12" name="Group 12"/>
          <p:cNvGrpSpPr/>
          <p:nvPr/>
        </p:nvGrpSpPr>
        <p:grpSpPr>
          <a:xfrm rot="5400000">
            <a:off x="3319142" y="5593757"/>
            <a:ext cx="1603423" cy="368697"/>
            <a:chOff x="0" y="0"/>
            <a:chExt cx="1883373" cy="433070"/>
          </a:xfrm>
        </p:grpSpPr>
        <p:sp>
          <p:nvSpPr>
            <p:cNvPr id="13" name="Freeform 13"/>
            <p:cNvSpPr/>
            <p:nvPr/>
          </p:nvSpPr>
          <p:spPr>
            <a:xfrm>
              <a:off x="0" y="-5080"/>
              <a:ext cx="1884643" cy="436880"/>
            </a:xfrm>
            <a:custGeom>
              <a:avLst/>
              <a:gdLst/>
              <a:ahLst/>
              <a:cxnLst/>
              <a:rect l="l" t="t" r="r" b="b"/>
              <a:pathLst>
                <a:path w="1884643" h="436880">
                  <a:moveTo>
                    <a:pt x="1865593" y="190500"/>
                  </a:moveTo>
                  <a:lnTo>
                    <a:pt x="1603973" y="13970"/>
                  </a:lnTo>
                  <a:cubicBezTo>
                    <a:pt x="1586193" y="2540"/>
                    <a:pt x="1563333" y="6350"/>
                    <a:pt x="1550633" y="24130"/>
                  </a:cubicBezTo>
                  <a:cubicBezTo>
                    <a:pt x="1537933" y="41910"/>
                    <a:pt x="1543013" y="64770"/>
                    <a:pt x="1560793" y="77470"/>
                  </a:cubicBezTo>
                  <a:lnTo>
                    <a:pt x="1717003" y="182880"/>
                  </a:lnTo>
                  <a:lnTo>
                    <a:pt x="162560" y="182880"/>
                  </a:lnTo>
                  <a:lnTo>
                    <a:pt x="321310" y="76200"/>
                  </a:lnTo>
                  <a:cubicBezTo>
                    <a:pt x="339090" y="64770"/>
                    <a:pt x="342900" y="40640"/>
                    <a:pt x="331470" y="22860"/>
                  </a:cubicBezTo>
                  <a:cubicBezTo>
                    <a:pt x="320040" y="5080"/>
                    <a:pt x="297180" y="0"/>
                    <a:pt x="279400" y="11430"/>
                  </a:cubicBezTo>
                  <a:lnTo>
                    <a:pt x="16510" y="187960"/>
                  </a:lnTo>
                  <a:cubicBezTo>
                    <a:pt x="6350" y="195580"/>
                    <a:pt x="0" y="207010"/>
                    <a:pt x="0" y="219710"/>
                  </a:cubicBezTo>
                  <a:cubicBezTo>
                    <a:pt x="0" y="232410"/>
                    <a:pt x="6350" y="243840"/>
                    <a:pt x="16510" y="251460"/>
                  </a:cubicBezTo>
                  <a:lnTo>
                    <a:pt x="279400" y="427990"/>
                  </a:lnTo>
                  <a:cubicBezTo>
                    <a:pt x="285750" y="431800"/>
                    <a:pt x="293370" y="434340"/>
                    <a:pt x="300990" y="434340"/>
                  </a:cubicBezTo>
                  <a:cubicBezTo>
                    <a:pt x="313690" y="434340"/>
                    <a:pt x="325120" y="427990"/>
                    <a:pt x="332740" y="417830"/>
                  </a:cubicBezTo>
                  <a:cubicBezTo>
                    <a:pt x="344170" y="400050"/>
                    <a:pt x="340360" y="377190"/>
                    <a:pt x="322580" y="364490"/>
                  </a:cubicBezTo>
                  <a:lnTo>
                    <a:pt x="163830" y="257810"/>
                  </a:lnTo>
                  <a:lnTo>
                    <a:pt x="1723353" y="257810"/>
                  </a:lnTo>
                  <a:lnTo>
                    <a:pt x="1562063" y="367030"/>
                  </a:lnTo>
                  <a:cubicBezTo>
                    <a:pt x="1544283" y="378460"/>
                    <a:pt x="1540473" y="402590"/>
                    <a:pt x="1551903" y="420370"/>
                  </a:cubicBezTo>
                  <a:cubicBezTo>
                    <a:pt x="1559523" y="431800"/>
                    <a:pt x="1570953" y="436880"/>
                    <a:pt x="1583653" y="436880"/>
                  </a:cubicBezTo>
                  <a:cubicBezTo>
                    <a:pt x="1591273" y="436880"/>
                    <a:pt x="1598893" y="434340"/>
                    <a:pt x="1605243" y="430530"/>
                  </a:cubicBezTo>
                  <a:lnTo>
                    <a:pt x="1868133" y="254000"/>
                  </a:lnTo>
                  <a:cubicBezTo>
                    <a:pt x="1878293" y="246380"/>
                    <a:pt x="1884643" y="234950"/>
                    <a:pt x="1884643" y="222250"/>
                  </a:cubicBezTo>
                  <a:cubicBezTo>
                    <a:pt x="1884643" y="209550"/>
                    <a:pt x="1877023" y="196850"/>
                    <a:pt x="1865593" y="190500"/>
                  </a:cubicBezTo>
                  <a:close/>
                </a:path>
              </a:pathLst>
            </a:custGeom>
            <a:solidFill>
              <a:srgbClr val="FFFFFF"/>
            </a:solidFill>
          </p:spPr>
        </p:sp>
      </p:grpSp>
      <p:grpSp>
        <p:nvGrpSpPr>
          <p:cNvPr id="14" name="Group 14"/>
          <p:cNvGrpSpPr/>
          <p:nvPr/>
        </p:nvGrpSpPr>
        <p:grpSpPr>
          <a:xfrm rot="5400000">
            <a:off x="5719946" y="5639024"/>
            <a:ext cx="1603423" cy="368697"/>
            <a:chOff x="0" y="0"/>
            <a:chExt cx="1883373" cy="433070"/>
          </a:xfrm>
        </p:grpSpPr>
        <p:sp>
          <p:nvSpPr>
            <p:cNvPr id="15" name="Freeform 15"/>
            <p:cNvSpPr/>
            <p:nvPr/>
          </p:nvSpPr>
          <p:spPr>
            <a:xfrm>
              <a:off x="0" y="-5080"/>
              <a:ext cx="1884643" cy="436880"/>
            </a:xfrm>
            <a:custGeom>
              <a:avLst/>
              <a:gdLst/>
              <a:ahLst/>
              <a:cxnLst/>
              <a:rect l="l" t="t" r="r" b="b"/>
              <a:pathLst>
                <a:path w="1884643" h="436880">
                  <a:moveTo>
                    <a:pt x="1865593" y="190500"/>
                  </a:moveTo>
                  <a:lnTo>
                    <a:pt x="1603973" y="13970"/>
                  </a:lnTo>
                  <a:cubicBezTo>
                    <a:pt x="1586193" y="2540"/>
                    <a:pt x="1563333" y="6350"/>
                    <a:pt x="1550633" y="24130"/>
                  </a:cubicBezTo>
                  <a:cubicBezTo>
                    <a:pt x="1537933" y="41910"/>
                    <a:pt x="1543013" y="64770"/>
                    <a:pt x="1560793" y="77470"/>
                  </a:cubicBezTo>
                  <a:lnTo>
                    <a:pt x="1717003" y="182880"/>
                  </a:lnTo>
                  <a:lnTo>
                    <a:pt x="162560" y="182880"/>
                  </a:lnTo>
                  <a:lnTo>
                    <a:pt x="321310" y="76200"/>
                  </a:lnTo>
                  <a:cubicBezTo>
                    <a:pt x="339090" y="64770"/>
                    <a:pt x="342900" y="40640"/>
                    <a:pt x="331470" y="22860"/>
                  </a:cubicBezTo>
                  <a:cubicBezTo>
                    <a:pt x="320040" y="5080"/>
                    <a:pt x="297180" y="0"/>
                    <a:pt x="279400" y="11430"/>
                  </a:cubicBezTo>
                  <a:lnTo>
                    <a:pt x="16510" y="187960"/>
                  </a:lnTo>
                  <a:cubicBezTo>
                    <a:pt x="6350" y="195580"/>
                    <a:pt x="0" y="207010"/>
                    <a:pt x="0" y="219710"/>
                  </a:cubicBezTo>
                  <a:cubicBezTo>
                    <a:pt x="0" y="232410"/>
                    <a:pt x="6350" y="243840"/>
                    <a:pt x="16510" y="251460"/>
                  </a:cubicBezTo>
                  <a:lnTo>
                    <a:pt x="279400" y="427990"/>
                  </a:lnTo>
                  <a:cubicBezTo>
                    <a:pt x="285750" y="431800"/>
                    <a:pt x="293370" y="434340"/>
                    <a:pt x="300990" y="434340"/>
                  </a:cubicBezTo>
                  <a:cubicBezTo>
                    <a:pt x="313690" y="434340"/>
                    <a:pt x="325120" y="427990"/>
                    <a:pt x="332740" y="417830"/>
                  </a:cubicBezTo>
                  <a:cubicBezTo>
                    <a:pt x="344170" y="400050"/>
                    <a:pt x="340360" y="377190"/>
                    <a:pt x="322580" y="364490"/>
                  </a:cubicBezTo>
                  <a:lnTo>
                    <a:pt x="163830" y="257810"/>
                  </a:lnTo>
                  <a:lnTo>
                    <a:pt x="1723353" y="257810"/>
                  </a:lnTo>
                  <a:lnTo>
                    <a:pt x="1562063" y="367030"/>
                  </a:lnTo>
                  <a:cubicBezTo>
                    <a:pt x="1544283" y="378460"/>
                    <a:pt x="1540473" y="402590"/>
                    <a:pt x="1551903" y="420370"/>
                  </a:cubicBezTo>
                  <a:cubicBezTo>
                    <a:pt x="1559523" y="431800"/>
                    <a:pt x="1570953" y="436880"/>
                    <a:pt x="1583653" y="436880"/>
                  </a:cubicBezTo>
                  <a:cubicBezTo>
                    <a:pt x="1591273" y="436880"/>
                    <a:pt x="1598893" y="434340"/>
                    <a:pt x="1605243" y="430530"/>
                  </a:cubicBezTo>
                  <a:lnTo>
                    <a:pt x="1868133" y="254000"/>
                  </a:lnTo>
                  <a:cubicBezTo>
                    <a:pt x="1878293" y="246380"/>
                    <a:pt x="1884643" y="234950"/>
                    <a:pt x="1884643" y="222250"/>
                  </a:cubicBezTo>
                  <a:cubicBezTo>
                    <a:pt x="1884643" y="209550"/>
                    <a:pt x="1877023" y="196850"/>
                    <a:pt x="1865593" y="190500"/>
                  </a:cubicBezTo>
                  <a:close/>
                </a:path>
              </a:pathLst>
            </a:custGeom>
            <a:solidFill>
              <a:srgbClr val="FFFFFF"/>
            </a:solidFill>
          </p:spPr>
        </p:sp>
      </p:grpSp>
      <p:sp>
        <p:nvSpPr>
          <p:cNvPr id="17" name="Rectangle 16">
            <a:extLst>
              <a:ext uri="{FF2B5EF4-FFF2-40B4-BE49-F238E27FC236}">
                <a16:creationId xmlns:a16="http://schemas.microsoft.com/office/drawing/2014/main" id="{B2C9540A-F1E6-4FD6-B742-05687B04C74B}"/>
              </a:ext>
            </a:extLst>
          </p:cNvPr>
          <p:cNvSpPr/>
          <p:nvPr/>
        </p:nvSpPr>
        <p:spPr>
          <a:xfrm>
            <a:off x="1041617" y="2177577"/>
            <a:ext cx="5889302" cy="523220"/>
          </a:xfrm>
          <a:prstGeom prst="rect">
            <a:avLst/>
          </a:prstGeom>
        </p:spPr>
        <p:txBody>
          <a:bodyPr wrap="square">
            <a:spAutoFit/>
          </a:bodyPr>
          <a:lstStyle/>
          <a:p>
            <a:r>
              <a:rPr lang="en-SG" sz="1400" i="1" dirty="0">
                <a:solidFill>
                  <a:schemeClr val="bg1"/>
                </a:solidFill>
              </a:rPr>
              <a:t>Ask Jamie Banner adapted from </a:t>
            </a:r>
          </a:p>
          <a:p>
            <a:r>
              <a:rPr lang="en-SG" sz="1400" i="1" dirty="0">
                <a:solidFill>
                  <a:schemeClr val="bg1"/>
                </a:solidFill>
              </a:rPr>
              <a:t>https://www.profamilyleave.gov.sg/Pages/Virtual-Assistant.aspx</a:t>
            </a:r>
          </a:p>
        </p:txBody>
      </p:sp>
      <p:sp>
        <p:nvSpPr>
          <p:cNvPr id="18" name="Rectangle 17">
            <a:extLst>
              <a:ext uri="{FF2B5EF4-FFF2-40B4-BE49-F238E27FC236}">
                <a16:creationId xmlns:a16="http://schemas.microsoft.com/office/drawing/2014/main" id="{80FF621A-DB46-4AC8-B25C-A0C597DFA006}"/>
              </a:ext>
            </a:extLst>
          </p:cNvPr>
          <p:cNvSpPr/>
          <p:nvPr/>
        </p:nvSpPr>
        <p:spPr>
          <a:xfrm>
            <a:off x="753082" y="7557293"/>
            <a:ext cx="1990118" cy="954107"/>
          </a:xfrm>
          <a:prstGeom prst="rect">
            <a:avLst/>
          </a:prstGeom>
        </p:spPr>
        <p:txBody>
          <a:bodyPr wrap="square">
            <a:spAutoFit/>
          </a:bodyPr>
          <a:lstStyle/>
          <a:p>
            <a:r>
              <a:rPr lang="en-SG" sz="1400" i="1" dirty="0">
                <a:solidFill>
                  <a:schemeClr val="bg1"/>
                </a:solidFill>
              </a:rPr>
              <a:t>Nanyang Technological University Banner adapted from </a:t>
            </a:r>
          </a:p>
          <a:p>
            <a:r>
              <a:rPr lang="en-SG" sz="1400" i="1" dirty="0">
                <a:solidFill>
                  <a:schemeClr val="bg1"/>
                </a:solidFill>
              </a:rPr>
              <a:t>https://www.ntu.edu.sg/</a:t>
            </a:r>
          </a:p>
        </p:txBody>
      </p:sp>
      <p:sp>
        <p:nvSpPr>
          <p:cNvPr id="19" name="Rectangle 18">
            <a:extLst>
              <a:ext uri="{FF2B5EF4-FFF2-40B4-BE49-F238E27FC236}">
                <a16:creationId xmlns:a16="http://schemas.microsoft.com/office/drawing/2014/main" id="{72758EFA-AB86-4B81-B03C-B63ABB26F5E1}"/>
              </a:ext>
            </a:extLst>
          </p:cNvPr>
          <p:cNvSpPr/>
          <p:nvPr/>
        </p:nvSpPr>
        <p:spPr>
          <a:xfrm>
            <a:off x="3229448" y="7557293"/>
            <a:ext cx="1990118" cy="738664"/>
          </a:xfrm>
          <a:prstGeom prst="rect">
            <a:avLst/>
          </a:prstGeom>
        </p:spPr>
        <p:txBody>
          <a:bodyPr wrap="square">
            <a:spAutoFit/>
          </a:bodyPr>
          <a:lstStyle/>
          <a:p>
            <a:r>
              <a:rPr lang="en-SG" sz="1400" i="1" dirty="0">
                <a:solidFill>
                  <a:schemeClr val="bg1"/>
                </a:solidFill>
              </a:rPr>
              <a:t>Dialogflow Logo adapted from </a:t>
            </a:r>
          </a:p>
          <a:p>
            <a:r>
              <a:rPr lang="en-SG" sz="1400" i="1" dirty="0">
                <a:solidFill>
                  <a:schemeClr val="bg1"/>
                </a:solidFill>
              </a:rPr>
              <a:t>https://dialogflow.com/</a:t>
            </a:r>
          </a:p>
        </p:txBody>
      </p:sp>
      <p:sp>
        <p:nvSpPr>
          <p:cNvPr id="20" name="Rectangle 19">
            <a:extLst>
              <a:ext uri="{FF2B5EF4-FFF2-40B4-BE49-F238E27FC236}">
                <a16:creationId xmlns:a16="http://schemas.microsoft.com/office/drawing/2014/main" id="{97D9DCC3-A4E8-4778-B6DB-BD7DF6E4D0D1}"/>
              </a:ext>
            </a:extLst>
          </p:cNvPr>
          <p:cNvSpPr/>
          <p:nvPr/>
        </p:nvSpPr>
        <p:spPr>
          <a:xfrm>
            <a:off x="5510428" y="7557293"/>
            <a:ext cx="1990118" cy="1815882"/>
          </a:xfrm>
          <a:prstGeom prst="rect">
            <a:avLst/>
          </a:prstGeom>
        </p:spPr>
        <p:txBody>
          <a:bodyPr wrap="square">
            <a:spAutoFit/>
          </a:bodyPr>
          <a:lstStyle/>
          <a:p>
            <a:r>
              <a:rPr lang="en-SG" sz="1400" i="1" dirty="0">
                <a:solidFill>
                  <a:schemeClr val="bg1"/>
                </a:solidFill>
              </a:rPr>
              <a:t>Text Classification Model adapted from </a:t>
            </a:r>
          </a:p>
          <a:p>
            <a:r>
              <a:rPr lang="en-SG" sz="1400" i="1" dirty="0">
                <a:solidFill>
                  <a:schemeClr val="bg1"/>
                </a:solidFill>
              </a:rPr>
              <a:t>https://medium.com/@bedigunjit/simple-guide-to-text-classification-nlp-using-svm-and-naive-bayes-with-python-421db3a72d34</a:t>
            </a:r>
          </a:p>
        </p:txBody>
      </p:sp>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3771383" y="5518818"/>
            <a:ext cx="3487917" cy="3739482"/>
          </a:xfrm>
          <a:prstGeom prst="rect">
            <a:avLst/>
          </a:prstGeom>
        </p:spPr>
      </p:pic>
      <p:sp>
        <p:nvSpPr>
          <p:cNvPr id="3" name="AutoShape 3"/>
          <p:cNvSpPr/>
          <p:nvPr/>
        </p:nvSpPr>
        <p:spPr>
          <a:xfrm>
            <a:off x="0" y="0"/>
            <a:ext cx="9144000" cy="10287000"/>
          </a:xfrm>
          <a:prstGeom prst="rect">
            <a:avLst/>
          </a:prstGeom>
          <a:solidFill>
            <a:srgbClr val="191824"/>
          </a:solidFill>
        </p:spPr>
      </p:sp>
      <p:sp>
        <p:nvSpPr>
          <p:cNvPr id="4" name="TextBox 4"/>
          <p:cNvSpPr txBox="1"/>
          <p:nvPr/>
        </p:nvSpPr>
        <p:spPr>
          <a:xfrm>
            <a:off x="9800592" y="1873588"/>
            <a:ext cx="7458708" cy="3893407"/>
          </a:xfrm>
          <a:prstGeom prst="rect">
            <a:avLst/>
          </a:prstGeom>
        </p:spPr>
        <p:txBody>
          <a:bodyPr lIns="0" tIns="0" rIns="0" bIns="0" rtlCol="0" anchor="t">
            <a:spAutoFit/>
          </a:bodyPr>
          <a:lstStyle/>
          <a:p>
            <a:pPr>
              <a:lnSpc>
                <a:spcPts val="7699"/>
              </a:lnSpc>
            </a:pPr>
            <a:r>
              <a:rPr lang="en-US" sz="6999">
                <a:solidFill>
                  <a:srgbClr val="191824"/>
                </a:solidFill>
                <a:latin typeface="HK Grotesk Bold"/>
              </a:rPr>
              <a:t>MODULAR INTEGRATION OF CHATBOT SERVICE </a:t>
            </a:r>
          </a:p>
        </p:txBody>
      </p:sp>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272D30"/>
                </a:solidFill>
                <a:latin typeface="HK Grotesk Medium"/>
              </a:rPr>
              <a:t>40</a:t>
            </a:r>
          </a:p>
        </p:txBody>
      </p:sp>
      <p:sp>
        <p:nvSpPr>
          <p:cNvPr id="6" name="TextBox 6"/>
          <p:cNvSpPr txBox="1"/>
          <p:nvPr/>
        </p:nvSpPr>
        <p:spPr>
          <a:xfrm>
            <a:off x="366460" y="4393515"/>
            <a:ext cx="8541090" cy="1957816"/>
          </a:xfrm>
          <a:prstGeom prst="rect">
            <a:avLst/>
          </a:prstGeom>
        </p:spPr>
        <p:txBody>
          <a:bodyPr lIns="0" tIns="0" rIns="0" bIns="0" rtlCol="0" anchor="t">
            <a:spAutoFit/>
          </a:bodyPr>
          <a:lstStyle/>
          <a:p>
            <a:pPr>
              <a:lnSpc>
                <a:spcPts val="7699"/>
              </a:lnSpc>
            </a:pPr>
            <a:r>
              <a:rPr lang="en-US" sz="6999">
                <a:solidFill>
                  <a:srgbClr val="FFFFFF"/>
                </a:solidFill>
                <a:latin typeface="HK Grotesk Bold"/>
              </a:rPr>
              <a:t>FUTURE </a:t>
            </a:r>
          </a:p>
          <a:p>
            <a:pPr>
              <a:lnSpc>
                <a:spcPts val="7699"/>
              </a:lnSpc>
            </a:pPr>
            <a:r>
              <a:rPr lang="en-US" sz="6999">
                <a:solidFill>
                  <a:srgbClr val="FFFFFF"/>
                </a:solidFill>
                <a:latin typeface="HK Grotesk Bold"/>
              </a:rPr>
              <a:t>IMPLEMENTATIONS</a:t>
            </a:r>
          </a:p>
        </p:txBody>
      </p:sp>
    </p:spTree>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3771383" y="5518818"/>
            <a:ext cx="3487917" cy="3739482"/>
          </a:xfrm>
          <a:prstGeom prst="rect">
            <a:avLst/>
          </a:prstGeom>
        </p:spPr>
      </p:pic>
      <p:sp>
        <p:nvSpPr>
          <p:cNvPr id="3" name="AutoShape 3"/>
          <p:cNvSpPr/>
          <p:nvPr/>
        </p:nvSpPr>
        <p:spPr>
          <a:xfrm>
            <a:off x="0" y="0"/>
            <a:ext cx="9144000" cy="10287000"/>
          </a:xfrm>
          <a:prstGeom prst="rect">
            <a:avLst/>
          </a:prstGeom>
          <a:solidFill>
            <a:srgbClr val="191824"/>
          </a:solidFill>
        </p:spPr>
      </p:sp>
      <p:sp>
        <p:nvSpPr>
          <p:cNvPr id="4" name="TextBox 4"/>
          <p:cNvSpPr txBox="1"/>
          <p:nvPr/>
        </p:nvSpPr>
        <p:spPr>
          <a:xfrm>
            <a:off x="9800592" y="1873588"/>
            <a:ext cx="7458708" cy="3893407"/>
          </a:xfrm>
          <a:prstGeom prst="rect">
            <a:avLst/>
          </a:prstGeom>
        </p:spPr>
        <p:txBody>
          <a:bodyPr lIns="0" tIns="0" rIns="0" bIns="0" rtlCol="0" anchor="t">
            <a:spAutoFit/>
          </a:bodyPr>
          <a:lstStyle/>
          <a:p>
            <a:pPr>
              <a:lnSpc>
                <a:spcPts val="7699"/>
              </a:lnSpc>
            </a:pPr>
            <a:r>
              <a:rPr lang="en-US" sz="6999">
                <a:solidFill>
                  <a:srgbClr val="191824"/>
                </a:solidFill>
                <a:latin typeface="HK Grotesk Bold"/>
              </a:rPr>
              <a:t>DYNAMIC DATABASE STORE FOR CHATBOT RE-TRAINING </a:t>
            </a:r>
          </a:p>
        </p:txBody>
      </p:sp>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272D30"/>
                </a:solidFill>
                <a:latin typeface="HK Grotesk Medium"/>
              </a:rPr>
              <a:t>41</a:t>
            </a:r>
          </a:p>
        </p:txBody>
      </p:sp>
      <p:sp>
        <p:nvSpPr>
          <p:cNvPr id="6" name="TextBox 6"/>
          <p:cNvSpPr txBox="1"/>
          <p:nvPr/>
        </p:nvSpPr>
        <p:spPr>
          <a:xfrm>
            <a:off x="366460" y="4393515"/>
            <a:ext cx="8541090" cy="1957816"/>
          </a:xfrm>
          <a:prstGeom prst="rect">
            <a:avLst/>
          </a:prstGeom>
        </p:spPr>
        <p:txBody>
          <a:bodyPr lIns="0" tIns="0" rIns="0" bIns="0" rtlCol="0" anchor="t">
            <a:spAutoFit/>
          </a:bodyPr>
          <a:lstStyle/>
          <a:p>
            <a:pPr>
              <a:lnSpc>
                <a:spcPts val="7699"/>
              </a:lnSpc>
            </a:pPr>
            <a:r>
              <a:rPr lang="en-US" sz="6999">
                <a:solidFill>
                  <a:srgbClr val="FFFFFF"/>
                </a:solidFill>
                <a:latin typeface="HK Grotesk Bold"/>
              </a:rPr>
              <a:t>FUTURE </a:t>
            </a:r>
          </a:p>
          <a:p>
            <a:pPr>
              <a:lnSpc>
                <a:spcPts val="7699"/>
              </a:lnSpc>
            </a:pPr>
            <a:r>
              <a:rPr lang="en-US" sz="6999">
                <a:solidFill>
                  <a:srgbClr val="FFFFFF"/>
                </a:solidFill>
                <a:latin typeface="HK Grotesk Bold"/>
              </a:rPr>
              <a:t>IMPLEMENTATIONS</a:t>
            </a:r>
          </a:p>
        </p:txBody>
      </p:sp>
    </p:spTree>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81312" y="4003411"/>
            <a:ext cx="15125376" cy="2280179"/>
            <a:chOff x="0" y="0"/>
            <a:chExt cx="20167168" cy="3040238"/>
          </a:xfrm>
        </p:grpSpPr>
        <p:sp>
          <p:nvSpPr>
            <p:cNvPr id="3" name="TextBox 3"/>
            <p:cNvSpPr txBox="1"/>
            <p:nvPr/>
          </p:nvSpPr>
          <p:spPr>
            <a:xfrm>
              <a:off x="0" y="76200"/>
              <a:ext cx="20167168" cy="1633129"/>
            </a:xfrm>
            <a:prstGeom prst="rect">
              <a:avLst/>
            </a:prstGeom>
          </p:spPr>
          <p:txBody>
            <a:bodyPr lIns="0" tIns="0" rIns="0" bIns="0" rtlCol="0" anchor="t">
              <a:spAutoFit/>
            </a:bodyPr>
            <a:lstStyle/>
            <a:p>
              <a:pPr algn="ctr">
                <a:lnSpc>
                  <a:spcPts val="9350"/>
                </a:lnSpc>
              </a:pPr>
              <a:r>
                <a:rPr lang="en-US" sz="8500">
                  <a:solidFill>
                    <a:srgbClr val="191824"/>
                  </a:solidFill>
                  <a:latin typeface="HK Grotesk Bold"/>
                </a:rPr>
                <a:t>END OF PRESENTATION</a:t>
              </a:r>
            </a:p>
          </p:txBody>
        </p:sp>
        <p:sp>
          <p:nvSpPr>
            <p:cNvPr id="4" name="TextBox 4"/>
            <p:cNvSpPr txBox="1"/>
            <p:nvPr/>
          </p:nvSpPr>
          <p:spPr>
            <a:xfrm>
              <a:off x="0" y="2465071"/>
              <a:ext cx="20167168" cy="575167"/>
            </a:xfrm>
            <a:prstGeom prst="rect">
              <a:avLst/>
            </a:prstGeom>
          </p:spPr>
          <p:txBody>
            <a:bodyPr lIns="0" tIns="0" rIns="0" bIns="0" rtlCol="0" anchor="t">
              <a:spAutoFit/>
            </a:bodyPr>
            <a:lstStyle/>
            <a:p>
              <a:pPr marL="0" lvl="0" indent="0" algn="ctr">
                <a:lnSpc>
                  <a:spcPts val="3509"/>
                </a:lnSpc>
                <a:spcBef>
                  <a:spcPct val="0"/>
                </a:spcBef>
              </a:pPr>
              <a:endParaRPr/>
            </a:p>
          </p:txBody>
        </p:sp>
      </p:grpSp>
      <p:grpSp>
        <p:nvGrpSpPr>
          <p:cNvPr id="5" name="Group 5"/>
          <p:cNvGrpSpPr/>
          <p:nvPr/>
        </p:nvGrpSpPr>
        <p:grpSpPr>
          <a:xfrm rot="-10800000">
            <a:off x="-2093958" y="-358254"/>
            <a:ext cx="4462578" cy="4462578"/>
            <a:chOff x="0" y="0"/>
            <a:chExt cx="5950103" cy="5950103"/>
          </a:xfrm>
        </p:grpSpPr>
        <p:pic>
          <p:nvPicPr>
            <p:cNvPr id="6" name="Picture 6"/>
            <p:cNvPicPr>
              <a:picLocks noChangeAspect="1"/>
            </p:cNvPicPr>
            <p:nvPr/>
          </p:nvPicPr>
          <p:blipFill>
            <a:blip r:embed="rId3"/>
            <a:srcRect/>
            <a:stretch>
              <a:fillRect/>
            </a:stretch>
          </p:blipFill>
          <p:spPr>
            <a:xfrm>
              <a:off x="0" y="0"/>
              <a:ext cx="5950103" cy="5950103"/>
            </a:xfrm>
            <a:prstGeom prst="rect">
              <a:avLst/>
            </a:prstGeom>
          </p:spPr>
        </p:pic>
        <p:pic>
          <p:nvPicPr>
            <p:cNvPr id="7" name="Picture 7"/>
            <p:cNvPicPr>
              <a:picLocks noChangeAspect="1"/>
            </p:cNvPicPr>
            <p:nvPr/>
          </p:nvPicPr>
          <p:blipFill>
            <a:blip r:embed="rId4"/>
            <a:srcRect/>
            <a:stretch>
              <a:fillRect/>
            </a:stretch>
          </p:blipFill>
          <p:spPr>
            <a:xfrm rot="-10800000">
              <a:off x="0" y="463703"/>
              <a:ext cx="4152839" cy="4549923"/>
            </a:xfrm>
            <a:prstGeom prst="rect">
              <a:avLst/>
            </a:prstGeom>
          </p:spPr>
        </p:pic>
      </p:grpSp>
      <p:grpSp>
        <p:nvGrpSpPr>
          <p:cNvPr id="8" name="Group 8"/>
          <p:cNvGrpSpPr/>
          <p:nvPr/>
        </p:nvGrpSpPr>
        <p:grpSpPr>
          <a:xfrm>
            <a:off x="16056711" y="6233855"/>
            <a:ext cx="4462578" cy="4462578"/>
            <a:chOff x="0" y="0"/>
            <a:chExt cx="5950103" cy="5950103"/>
          </a:xfrm>
        </p:grpSpPr>
        <p:pic>
          <p:nvPicPr>
            <p:cNvPr id="9" name="Picture 9"/>
            <p:cNvPicPr>
              <a:picLocks noChangeAspect="1"/>
            </p:cNvPicPr>
            <p:nvPr/>
          </p:nvPicPr>
          <p:blipFill>
            <a:blip r:embed="rId3"/>
            <a:srcRect/>
            <a:stretch>
              <a:fillRect/>
            </a:stretch>
          </p:blipFill>
          <p:spPr>
            <a:xfrm>
              <a:off x="0" y="0"/>
              <a:ext cx="5950103" cy="5950103"/>
            </a:xfrm>
            <a:prstGeom prst="rect">
              <a:avLst/>
            </a:prstGeom>
          </p:spPr>
        </p:pic>
        <p:pic>
          <p:nvPicPr>
            <p:cNvPr id="10" name="Picture 10"/>
            <p:cNvPicPr>
              <a:picLocks noChangeAspect="1"/>
            </p:cNvPicPr>
            <p:nvPr/>
          </p:nvPicPr>
          <p:blipFill>
            <a:blip r:embed="rId4"/>
            <a:srcRect/>
            <a:stretch>
              <a:fillRect/>
            </a:stretch>
          </p:blipFill>
          <p:spPr>
            <a:xfrm rot="-10800000">
              <a:off x="0" y="463703"/>
              <a:ext cx="4152839" cy="4549923"/>
            </a:xfrm>
            <a:prstGeom prst="rect">
              <a:avLst/>
            </a:prstGeom>
          </p:spPr>
        </p:pic>
      </p:gr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740603" y="1974275"/>
            <a:ext cx="10091738" cy="7421416"/>
          </a:xfrm>
          <a:prstGeom prst="rect">
            <a:avLst/>
          </a:prstGeom>
        </p:spPr>
      </p:pic>
      <p:grpSp>
        <p:nvGrpSpPr>
          <p:cNvPr id="3" name="Group 3"/>
          <p:cNvGrpSpPr/>
          <p:nvPr/>
        </p:nvGrpSpPr>
        <p:grpSpPr>
          <a:xfrm>
            <a:off x="731078" y="4581523"/>
            <a:ext cx="10101263" cy="1536127"/>
            <a:chOff x="0" y="0"/>
            <a:chExt cx="8025245" cy="1220421"/>
          </a:xfrm>
        </p:grpSpPr>
        <p:sp>
          <p:nvSpPr>
            <p:cNvPr id="4" name="Freeform 4"/>
            <p:cNvSpPr/>
            <p:nvPr/>
          </p:nvSpPr>
          <p:spPr>
            <a:xfrm>
              <a:off x="0" y="0"/>
              <a:ext cx="8025245" cy="1220421"/>
            </a:xfrm>
            <a:custGeom>
              <a:avLst/>
              <a:gdLst/>
              <a:ahLst/>
              <a:cxnLst/>
              <a:rect l="l" t="t" r="r" b="b"/>
              <a:pathLst>
                <a:path w="8025245" h="1220421">
                  <a:moveTo>
                    <a:pt x="0" y="0"/>
                  </a:moveTo>
                  <a:lnTo>
                    <a:pt x="0" y="1220421"/>
                  </a:lnTo>
                  <a:lnTo>
                    <a:pt x="8025245" y="1220421"/>
                  </a:lnTo>
                  <a:lnTo>
                    <a:pt x="8025245" y="0"/>
                  </a:lnTo>
                  <a:lnTo>
                    <a:pt x="0" y="0"/>
                  </a:lnTo>
                  <a:close/>
                  <a:moveTo>
                    <a:pt x="7964285" y="1159461"/>
                  </a:moveTo>
                  <a:lnTo>
                    <a:pt x="59690" y="1159461"/>
                  </a:lnTo>
                  <a:lnTo>
                    <a:pt x="59690" y="59690"/>
                  </a:lnTo>
                  <a:lnTo>
                    <a:pt x="7964285" y="59690"/>
                  </a:lnTo>
                  <a:lnTo>
                    <a:pt x="7964285" y="1159461"/>
                  </a:lnTo>
                  <a:close/>
                </a:path>
              </a:pathLst>
            </a:custGeom>
            <a:solidFill>
              <a:srgbClr val="FF5757"/>
            </a:solidFill>
          </p:spPr>
        </p:sp>
      </p:grpSp>
      <p:sp>
        <p:nvSpPr>
          <p:cNvPr id="7" name="TextBox 7"/>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5</a:t>
            </a:r>
          </a:p>
        </p:txBody>
      </p:sp>
      <p:sp>
        <p:nvSpPr>
          <p:cNvPr id="8" name="TextBox 8"/>
          <p:cNvSpPr txBox="1"/>
          <p:nvPr/>
        </p:nvSpPr>
        <p:spPr>
          <a:xfrm>
            <a:off x="731078" y="652060"/>
            <a:ext cx="6392423" cy="800905"/>
          </a:xfrm>
          <a:prstGeom prst="rect">
            <a:avLst/>
          </a:prstGeom>
        </p:spPr>
        <p:txBody>
          <a:bodyPr lIns="0" tIns="0" rIns="0" bIns="0" rtlCol="0" anchor="t">
            <a:spAutoFit/>
          </a:bodyPr>
          <a:lstStyle/>
          <a:p>
            <a:pPr algn="just">
              <a:lnSpc>
                <a:spcPts val="6160"/>
              </a:lnSpc>
            </a:pPr>
            <a:r>
              <a:rPr lang="en-US" sz="5600">
                <a:solidFill>
                  <a:srgbClr val="FFFFFF"/>
                </a:solidFill>
                <a:latin typeface="HK Grotesk Bold"/>
              </a:rPr>
              <a:t>INTRODUCTION</a:t>
            </a:r>
          </a:p>
        </p:txBody>
      </p:sp>
      <p:sp>
        <p:nvSpPr>
          <p:cNvPr id="9" name="TextBox 9"/>
          <p:cNvSpPr txBox="1"/>
          <p:nvPr/>
        </p:nvSpPr>
        <p:spPr>
          <a:xfrm>
            <a:off x="12159965" y="3727054"/>
            <a:ext cx="5408464" cy="580390"/>
          </a:xfrm>
          <a:prstGeom prst="rect">
            <a:avLst/>
          </a:prstGeom>
        </p:spPr>
        <p:txBody>
          <a:bodyPr lIns="0" tIns="0" rIns="0" bIns="0" rtlCol="0" anchor="t">
            <a:spAutoFit/>
          </a:bodyPr>
          <a:lstStyle/>
          <a:p>
            <a:pPr>
              <a:lnSpc>
                <a:spcPts val="4759"/>
              </a:lnSpc>
              <a:spcBef>
                <a:spcPct val="0"/>
              </a:spcBef>
            </a:pPr>
            <a:r>
              <a:rPr lang="en-US" sz="3400" dirty="0">
                <a:solidFill>
                  <a:srgbClr val="FFFFFF"/>
                </a:solidFill>
                <a:latin typeface="Open Sans Light"/>
              </a:rPr>
              <a:t>Input and Speech Solution</a:t>
            </a:r>
          </a:p>
        </p:txBody>
      </p:sp>
      <p:grpSp>
        <p:nvGrpSpPr>
          <p:cNvPr id="10" name="Group 10"/>
          <p:cNvGrpSpPr/>
          <p:nvPr/>
        </p:nvGrpSpPr>
        <p:grpSpPr>
          <a:xfrm>
            <a:off x="1028700" y="6517408"/>
            <a:ext cx="3155486" cy="1631585"/>
            <a:chOff x="0" y="0"/>
            <a:chExt cx="3038872" cy="1571289"/>
          </a:xfrm>
        </p:grpSpPr>
        <p:sp>
          <p:nvSpPr>
            <p:cNvPr id="11" name="Freeform 11"/>
            <p:cNvSpPr/>
            <p:nvPr/>
          </p:nvSpPr>
          <p:spPr>
            <a:xfrm>
              <a:off x="0" y="0"/>
              <a:ext cx="3038872" cy="1571289"/>
            </a:xfrm>
            <a:custGeom>
              <a:avLst/>
              <a:gdLst/>
              <a:ahLst/>
              <a:cxnLst/>
              <a:rect l="l" t="t" r="r" b="b"/>
              <a:pathLst>
                <a:path w="3038872" h="1571289">
                  <a:moveTo>
                    <a:pt x="0" y="0"/>
                  </a:moveTo>
                  <a:lnTo>
                    <a:pt x="0" y="1571289"/>
                  </a:lnTo>
                  <a:lnTo>
                    <a:pt x="3038872" y="1571289"/>
                  </a:lnTo>
                  <a:lnTo>
                    <a:pt x="3038872" y="0"/>
                  </a:lnTo>
                  <a:lnTo>
                    <a:pt x="0" y="0"/>
                  </a:lnTo>
                  <a:close/>
                  <a:moveTo>
                    <a:pt x="2977912" y="1510329"/>
                  </a:moveTo>
                  <a:lnTo>
                    <a:pt x="59690" y="1510329"/>
                  </a:lnTo>
                  <a:lnTo>
                    <a:pt x="59690" y="59690"/>
                  </a:lnTo>
                  <a:lnTo>
                    <a:pt x="2977912" y="59690"/>
                  </a:lnTo>
                  <a:lnTo>
                    <a:pt x="2977912" y="1510329"/>
                  </a:lnTo>
                  <a:close/>
                </a:path>
              </a:pathLst>
            </a:custGeom>
            <a:solidFill>
              <a:srgbClr val="FF5757"/>
            </a:solidFill>
          </p:spPr>
        </p:sp>
      </p:grpSp>
      <p:grpSp>
        <p:nvGrpSpPr>
          <p:cNvPr id="12" name="Group 12"/>
          <p:cNvGrpSpPr/>
          <p:nvPr/>
        </p:nvGrpSpPr>
        <p:grpSpPr>
          <a:xfrm>
            <a:off x="4199204" y="6517408"/>
            <a:ext cx="3241355" cy="1631585"/>
            <a:chOff x="0" y="0"/>
            <a:chExt cx="3121568" cy="1571289"/>
          </a:xfrm>
        </p:grpSpPr>
        <p:sp>
          <p:nvSpPr>
            <p:cNvPr id="13" name="Freeform 13"/>
            <p:cNvSpPr/>
            <p:nvPr/>
          </p:nvSpPr>
          <p:spPr>
            <a:xfrm>
              <a:off x="0" y="0"/>
              <a:ext cx="3121568" cy="1571289"/>
            </a:xfrm>
            <a:custGeom>
              <a:avLst/>
              <a:gdLst/>
              <a:ahLst/>
              <a:cxnLst/>
              <a:rect l="l" t="t" r="r" b="b"/>
              <a:pathLst>
                <a:path w="3121568" h="1571289">
                  <a:moveTo>
                    <a:pt x="0" y="0"/>
                  </a:moveTo>
                  <a:lnTo>
                    <a:pt x="0" y="1571289"/>
                  </a:lnTo>
                  <a:lnTo>
                    <a:pt x="3121568" y="1571289"/>
                  </a:lnTo>
                  <a:lnTo>
                    <a:pt x="3121568" y="0"/>
                  </a:lnTo>
                  <a:lnTo>
                    <a:pt x="0" y="0"/>
                  </a:lnTo>
                  <a:close/>
                  <a:moveTo>
                    <a:pt x="3060608" y="1510329"/>
                  </a:moveTo>
                  <a:lnTo>
                    <a:pt x="59690" y="1510329"/>
                  </a:lnTo>
                  <a:lnTo>
                    <a:pt x="59690" y="59690"/>
                  </a:lnTo>
                  <a:lnTo>
                    <a:pt x="3060608" y="59690"/>
                  </a:lnTo>
                  <a:lnTo>
                    <a:pt x="3060608" y="1510329"/>
                  </a:lnTo>
                  <a:close/>
                </a:path>
              </a:pathLst>
            </a:custGeom>
            <a:solidFill>
              <a:srgbClr val="00ADDD"/>
            </a:solidFill>
          </p:spPr>
        </p:sp>
      </p:grpSp>
      <p:grpSp>
        <p:nvGrpSpPr>
          <p:cNvPr id="14" name="Group 14"/>
          <p:cNvGrpSpPr/>
          <p:nvPr/>
        </p:nvGrpSpPr>
        <p:grpSpPr>
          <a:xfrm>
            <a:off x="7450084" y="6517408"/>
            <a:ext cx="3241355" cy="1631585"/>
            <a:chOff x="0" y="0"/>
            <a:chExt cx="3121568" cy="1571289"/>
          </a:xfrm>
        </p:grpSpPr>
        <p:sp>
          <p:nvSpPr>
            <p:cNvPr id="15" name="Freeform 15"/>
            <p:cNvSpPr/>
            <p:nvPr/>
          </p:nvSpPr>
          <p:spPr>
            <a:xfrm>
              <a:off x="0" y="0"/>
              <a:ext cx="3121568" cy="1571289"/>
            </a:xfrm>
            <a:custGeom>
              <a:avLst/>
              <a:gdLst/>
              <a:ahLst/>
              <a:cxnLst/>
              <a:rect l="l" t="t" r="r" b="b"/>
              <a:pathLst>
                <a:path w="3121568" h="1571289">
                  <a:moveTo>
                    <a:pt x="0" y="0"/>
                  </a:moveTo>
                  <a:lnTo>
                    <a:pt x="0" y="1571289"/>
                  </a:lnTo>
                  <a:lnTo>
                    <a:pt x="3121568" y="1571289"/>
                  </a:lnTo>
                  <a:lnTo>
                    <a:pt x="3121568" y="0"/>
                  </a:lnTo>
                  <a:lnTo>
                    <a:pt x="0" y="0"/>
                  </a:lnTo>
                  <a:close/>
                  <a:moveTo>
                    <a:pt x="3060608" y="1510329"/>
                  </a:moveTo>
                  <a:lnTo>
                    <a:pt x="59690" y="1510329"/>
                  </a:lnTo>
                  <a:lnTo>
                    <a:pt x="59690" y="59690"/>
                  </a:lnTo>
                  <a:lnTo>
                    <a:pt x="3060608" y="59690"/>
                  </a:lnTo>
                  <a:lnTo>
                    <a:pt x="3060608" y="1510329"/>
                  </a:lnTo>
                  <a:close/>
                </a:path>
              </a:pathLst>
            </a:custGeom>
            <a:solidFill>
              <a:srgbClr val="7ED957"/>
            </a:solidFill>
          </p:spPr>
        </p:sp>
      </p:grpSp>
      <p:sp>
        <p:nvSpPr>
          <p:cNvPr id="18" name="TextBox 18"/>
          <p:cNvSpPr txBox="1"/>
          <p:nvPr/>
        </p:nvSpPr>
        <p:spPr>
          <a:xfrm>
            <a:off x="12169490" y="5537260"/>
            <a:ext cx="5408464" cy="580390"/>
          </a:xfrm>
          <a:prstGeom prst="rect">
            <a:avLst/>
          </a:prstGeom>
        </p:spPr>
        <p:txBody>
          <a:bodyPr lIns="0" tIns="0" rIns="0" bIns="0" rtlCol="0" anchor="t">
            <a:spAutoFit/>
          </a:bodyPr>
          <a:lstStyle/>
          <a:p>
            <a:pPr>
              <a:lnSpc>
                <a:spcPts val="4759"/>
              </a:lnSpc>
              <a:spcBef>
                <a:spcPct val="0"/>
              </a:spcBef>
            </a:pPr>
            <a:r>
              <a:rPr lang="en-US" sz="3400" dirty="0">
                <a:solidFill>
                  <a:srgbClr val="FFFFFF"/>
                </a:solidFill>
                <a:latin typeface="Open Sans Light"/>
              </a:rPr>
              <a:t>Modular Chatbot Service</a:t>
            </a:r>
          </a:p>
        </p:txBody>
      </p:sp>
      <p:grpSp>
        <p:nvGrpSpPr>
          <p:cNvPr id="19" name="Group 19"/>
          <p:cNvGrpSpPr/>
          <p:nvPr/>
        </p:nvGrpSpPr>
        <p:grpSpPr>
          <a:xfrm>
            <a:off x="3927289" y="8270728"/>
            <a:ext cx="6764150" cy="987572"/>
            <a:chOff x="0" y="0"/>
            <a:chExt cx="6514175" cy="951076"/>
          </a:xfrm>
        </p:grpSpPr>
        <p:sp>
          <p:nvSpPr>
            <p:cNvPr id="20" name="Freeform 20"/>
            <p:cNvSpPr/>
            <p:nvPr/>
          </p:nvSpPr>
          <p:spPr>
            <a:xfrm>
              <a:off x="0" y="0"/>
              <a:ext cx="6514175" cy="951076"/>
            </a:xfrm>
            <a:custGeom>
              <a:avLst/>
              <a:gdLst/>
              <a:ahLst/>
              <a:cxnLst/>
              <a:rect l="l" t="t" r="r" b="b"/>
              <a:pathLst>
                <a:path w="6514175" h="951076">
                  <a:moveTo>
                    <a:pt x="0" y="0"/>
                  </a:moveTo>
                  <a:lnTo>
                    <a:pt x="0" y="951076"/>
                  </a:lnTo>
                  <a:lnTo>
                    <a:pt x="6514175" y="951076"/>
                  </a:lnTo>
                  <a:lnTo>
                    <a:pt x="6514175" y="0"/>
                  </a:lnTo>
                  <a:lnTo>
                    <a:pt x="0" y="0"/>
                  </a:lnTo>
                  <a:close/>
                  <a:moveTo>
                    <a:pt x="6453215" y="890116"/>
                  </a:moveTo>
                  <a:lnTo>
                    <a:pt x="59690" y="890116"/>
                  </a:lnTo>
                  <a:lnTo>
                    <a:pt x="59690" y="59690"/>
                  </a:lnTo>
                  <a:lnTo>
                    <a:pt x="6453215" y="59690"/>
                  </a:lnTo>
                  <a:lnTo>
                    <a:pt x="6453215" y="890116"/>
                  </a:lnTo>
                  <a:close/>
                </a:path>
              </a:pathLst>
            </a:custGeom>
            <a:solidFill>
              <a:srgbClr val="FF5757"/>
            </a:solidFill>
          </p:spPr>
        </p:sp>
      </p:grpSp>
      <p:sp>
        <p:nvSpPr>
          <p:cNvPr id="23" name="TextBox 23"/>
          <p:cNvSpPr txBox="1"/>
          <p:nvPr/>
        </p:nvSpPr>
        <p:spPr>
          <a:xfrm>
            <a:off x="12159965" y="7543366"/>
            <a:ext cx="5408464" cy="580390"/>
          </a:xfrm>
          <a:prstGeom prst="rect">
            <a:avLst/>
          </a:prstGeom>
        </p:spPr>
        <p:txBody>
          <a:bodyPr lIns="0" tIns="0" rIns="0" bIns="0" rtlCol="0" anchor="t">
            <a:spAutoFit/>
          </a:bodyPr>
          <a:lstStyle/>
          <a:p>
            <a:pPr>
              <a:lnSpc>
                <a:spcPts val="4759"/>
              </a:lnSpc>
              <a:spcBef>
                <a:spcPct val="0"/>
              </a:spcBef>
            </a:pPr>
            <a:r>
              <a:rPr lang="en-US" sz="3400">
                <a:solidFill>
                  <a:srgbClr val="FFFFFF"/>
                </a:solidFill>
                <a:latin typeface="Open Sans Light"/>
              </a:rPr>
              <a:t>Response Comparison</a:t>
            </a:r>
          </a:p>
        </p:txBody>
      </p:sp>
      <p:cxnSp>
        <p:nvCxnSpPr>
          <p:cNvPr id="24" name="Straight Arrow Connector 23">
            <a:extLst>
              <a:ext uri="{FF2B5EF4-FFF2-40B4-BE49-F238E27FC236}">
                <a16:creationId xmlns:a16="http://schemas.microsoft.com/office/drawing/2014/main" id="{D0BAEEF0-D1A1-4021-93FC-5278D5612293}"/>
              </a:ext>
            </a:extLst>
          </p:cNvPr>
          <p:cNvCxnSpPr>
            <a:cxnSpLocks/>
            <a:endCxn id="9" idx="1"/>
          </p:cNvCxnSpPr>
          <p:nvPr/>
        </p:nvCxnSpPr>
        <p:spPr>
          <a:xfrm flipV="1">
            <a:off x="10832341" y="4017249"/>
            <a:ext cx="1327624" cy="1354852"/>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DC8C1972-48F7-49DA-9F59-3A15C121C907}"/>
              </a:ext>
            </a:extLst>
          </p:cNvPr>
          <p:cNvCxnSpPr>
            <a:cxnSpLocks/>
            <a:endCxn id="18" idx="1"/>
          </p:cNvCxnSpPr>
          <p:nvPr/>
        </p:nvCxnSpPr>
        <p:spPr>
          <a:xfrm flipV="1">
            <a:off x="10700964" y="5827455"/>
            <a:ext cx="1468526" cy="1602046"/>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9F0ED880-5A7B-4B73-8D53-3D121AE63D26}"/>
              </a:ext>
            </a:extLst>
          </p:cNvPr>
          <p:cNvCxnSpPr>
            <a:cxnSpLocks/>
            <a:endCxn id="23" idx="1"/>
          </p:cNvCxnSpPr>
          <p:nvPr/>
        </p:nvCxnSpPr>
        <p:spPr>
          <a:xfrm flipV="1">
            <a:off x="10691439" y="7833561"/>
            <a:ext cx="1468526" cy="967540"/>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854414" y="2220501"/>
            <a:ext cx="10409204" cy="5542401"/>
          </a:xfrm>
          <a:prstGeom prst="rect">
            <a:avLst/>
          </a:prstGeom>
        </p:spPr>
      </p:pic>
      <p:sp>
        <p:nvSpPr>
          <p:cNvPr id="3" name="TextBox 3"/>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6</a:t>
            </a:r>
          </a:p>
        </p:txBody>
      </p:sp>
      <p:sp>
        <p:nvSpPr>
          <p:cNvPr id="4" name="TextBox 4"/>
          <p:cNvSpPr txBox="1"/>
          <p:nvPr/>
        </p:nvSpPr>
        <p:spPr>
          <a:xfrm>
            <a:off x="731078" y="652060"/>
            <a:ext cx="6392423" cy="800905"/>
          </a:xfrm>
          <a:prstGeom prst="rect">
            <a:avLst/>
          </a:prstGeom>
        </p:spPr>
        <p:txBody>
          <a:bodyPr lIns="0" tIns="0" rIns="0" bIns="0" rtlCol="0" anchor="t">
            <a:spAutoFit/>
          </a:bodyPr>
          <a:lstStyle/>
          <a:p>
            <a:pPr algn="just">
              <a:lnSpc>
                <a:spcPts val="6160"/>
              </a:lnSpc>
            </a:pPr>
            <a:r>
              <a:rPr lang="en-US" sz="5600">
                <a:solidFill>
                  <a:srgbClr val="FFFFFF"/>
                </a:solidFill>
                <a:latin typeface="HK Grotesk Bold"/>
              </a:rPr>
              <a:t>INTRODUCTION</a:t>
            </a:r>
          </a:p>
        </p:txBody>
      </p:sp>
      <p:grpSp>
        <p:nvGrpSpPr>
          <p:cNvPr id="5" name="Group 5"/>
          <p:cNvGrpSpPr/>
          <p:nvPr/>
        </p:nvGrpSpPr>
        <p:grpSpPr>
          <a:xfrm>
            <a:off x="1854414" y="3771900"/>
            <a:ext cx="5204602" cy="3703212"/>
            <a:chOff x="0" y="0"/>
            <a:chExt cx="6375522" cy="4338126"/>
          </a:xfrm>
        </p:grpSpPr>
        <p:sp>
          <p:nvSpPr>
            <p:cNvPr id="6" name="Freeform 6"/>
            <p:cNvSpPr/>
            <p:nvPr/>
          </p:nvSpPr>
          <p:spPr>
            <a:xfrm>
              <a:off x="0" y="0"/>
              <a:ext cx="6375522" cy="4338126"/>
            </a:xfrm>
            <a:custGeom>
              <a:avLst/>
              <a:gdLst/>
              <a:ahLst/>
              <a:cxnLst/>
              <a:rect l="l" t="t" r="r" b="b"/>
              <a:pathLst>
                <a:path w="6375522" h="4338126">
                  <a:moveTo>
                    <a:pt x="0" y="0"/>
                  </a:moveTo>
                  <a:lnTo>
                    <a:pt x="0" y="4338126"/>
                  </a:lnTo>
                  <a:lnTo>
                    <a:pt x="6375522" y="4338126"/>
                  </a:lnTo>
                  <a:lnTo>
                    <a:pt x="6375522" y="0"/>
                  </a:lnTo>
                  <a:lnTo>
                    <a:pt x="0" y="0"/>
                  </a:lnTo>
                  <a:close/>
                  <a:moveTo>
                    <a:pt x="6314562" y="4277166"/>
                  </a:moveTo>
                  <a:lnTo>
                    <a:pt x="59690" y="4277166"/>
                  </a:lnTo>
                  <a:lnTo>
                    <a:pt x="59690" y="59690"/>
                  </a:lnTo>
                  <a:lnTo>
                    <a:pt x="6314562" y="59690"/>
                  </a:lnTo>
                  <a:lnTo>
                    <a:pt x="6314562" y="4277166"/>
                  </a:lnTo>
                  <a:close/>
                </a:path>
              </a:pathLst>
            </a:custGeom>
            <a:solidFill>
              <a:srgbClr val="FF5757"/>
            </a:solidFill>
          </p:spPr>
        </p:sp>
      </p:grpSp>
      <p:sp>
        <p:nvSpPr>
          <p:cNvPr id="9" name="TextBox 9"/>
          <p:cNvSpPr txBox="1"/>
          <p:nvPr/>
        </p:nvSpPr>
        <p:spPr>
          <a:xfrm>
            <a:off x="1854414" y="8530438"/>
            <a:ext cx="7039980" cy="580390"/>
          </a:xfrm>
          <a:prstGeom prst="rect">
            <a:avLst/>
          </a:prstGeom>
        </p:spPr>
        <p:txBody>
          <a:bodyPr lIns="0" tIns="0" rIns="0" bIns="0" rtlCol="0" anchor="t">
            <a:spAutoFit/>
          </a:bodyPr>
          <a:lstStyle/>
          <a:p>
            <a:pPr>
              <a:lnSpc>
                <a:spcPts val="4759"/>
              </a:lnSpc>
              <a:spcBef>
                <a:spcPct val="0"/>
              </a:spcBef>
            </a:pPr>
            <a:r>
              <a:rPr lang="en-US" sz="3400">
                <a:solidFill>
                  <a:srgbClr val="FFFFFF"/>
                </a:solidFill>
                <a:latin typeface="Open Sans Light"/>
              </a:rPr>
              <a:t>Chatbot Performance Visualization</a:t>
            </a:r>
          </a:p>
        </p:txBody>
      </p:sp>
      <p:grpSp>
        <p:nvGrpSpPr>
          <p:cNvPr id="10" name="Group 10"/>
          <p:cNvGrpSpPr/>
          <p:nvPr/>
        </p:nvGrpSpPr>
        <p:grpSpPr>
          <a:xfrm>
            <a:off x="7078894" y="4743324"/>
            <a:ext cx="4260702" cy="2700314"/>
            <a:chOff x="0" y="0"/>
            <a:chExt cx="5219265" cy="3307825"/>
          </a:xfrm>
        </p:grpSpPr>
        <p:sp>
          <p:nvSpPr>
            <p:cNvPr id="11" name="Freeform 11"/>
            <p:cNvSpPr/>
            <p:nvPr/>
          </p:nvSpPr>
          <p:spPr>
            <a:xfrm>
              <a:off x="0" y="0"/>
              <a:ext cx="5219265" cy="3307825"/>
            </a:xfrm>
            <a:custGeom>
              <a:avLst/>
              <a:gdLst/>
              <a:ahLst/>
              <a:cxnLst/>
              <a:rect l="l" t="t" r="r" b="b"/>
              <a:pathLst>
                <a:path w="5219265" h="3307825">
                  <a:moveTo>
                    <a:pt x="0" y="0"/>
                  </a:moveTo>
                  <a:lnTo>
                    <a:pt x="0" y="3307825"/>
                  </a:lnTo>
                  <a:lnTo>
                    <a:pt x="5219265" y="3307825"/>
                  </a:lnTo>
                  <a:lnTo>
                    <a:pt x="5219265" y="0"/>
                  </a:lnTo>
                  <a:lnTo>
                    <a:pt x="0" y="0"/>
                  </a:lnTo>
                  <a:close/>
                  <a:moveTo>
                    <a:pt x="5158305" y="3246865"/>
                  </a:moveTo>
                  <a:lnTo>
                    <a:pt x="59690" y="3246865"/>
                  </a:lnTo>
                  <a:lnTo>
                    <a:pt x="59690" y="59690"/>
                  </a:lnTo>
                  <a:lnTo>
                    <a:pt x="5158305" y="59690"/>
                  </a:lnTo>
                  <a:lnTo>
                    <a:pt x="5158305" y="3246865"/>
                  </a:lnTo>
                  <a:close/>
                </a:path>
              </a:pathLst>
            </a:custGeom>
            <a:solidFill>
              <a:srgbClr val="FF5757"/>
            </a:solidFill>
          </p:spPr>
        </p:sp>
      </p:grpSp>
      <p:sp>
        <p:nvSpPr>
          <p:cNvPr id="14" name="TextBox 14"/>
          <p:cNvSpPr txBox="1"/>
          <p:nvPr/>
        </p:nvSpPr>
        <p:spPr>
          <a:xfrm>
            <a:off x="12939715" y="5803286"/>
            <a:ext cx="4326512" cy="580390"/>
          </a:xfrm>
          <a:prstGeom prst="rect">
            <a:avLst/>
          </a:prstGeom>
        </p:spPr>
        <p:txBody>
          <a:bodyPr lIns="0" tIns="0" rIns="0" bIns="0" rtlCol="0" anchor="t">
            <a:spAutoFit/>
          </a:bodyPr>
          <a:lstStyle/>
          <a:p>
            <a:pPr>
              <a:lnSpc>
                <a:spcPts val="4759"/>
              </a:lnSpc>
              <a:spcBef>
                <a:spcPct val="0"/>
              </a:spcBef>
            </a:pPr>
            <a:r>
              <a:rPr lang="en-US" sz="3400" dirty="0">
                <a:solidFill>
                  <a:srgbClr val="FFFFFF"/>
                </a:solidFill>
                <a:latin typeface="Open Sans Light"/>
              </a:rPr>
              <a:t>Batch Intent Upload</a:t>
            </a:r>
          </a:p>
        </p:txBody>
      </p:sp>
      <p:cxnSp>
        <p:nvCxnSpPr>
          <p:cNvPr id="16" name="Straight Arrow Connector 15">
            <a:extLst>
              <a:ext uri="{FF2B5EF4-FFF2-40B4-BE49-F238E27FC236}">
                <a16:creationId xmlns:a16="http://schemas.microsoft.com/office/drawing/2014/main" id="{8558F64D-C06F-4EE7-90AD-D13830BED3AF}"/>
              </a:ext>
            </a:extLst>
          </p:cNvPr>
          <p:cNvCxnSpPr>
            <a:cxnSpLocks/>
          </p:cNvCxnSpPr>
          <p:nvPr/>
        </p:nvCxnSpPr>
        <p:spPr>
          <a:xfrm>
            <a:off x="4191000" y="7475112"/>
            <a:ext cx="0" cy="1055326"/>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6208479D-4B43-4BCA-8655-043ECFC24284}"/>
              </a:ext>
            </a:extLst>
          </p:cNvPr>
          <p:cNvCxnSpPr>
            <a:cxnSpLocks/>
          </p:cNvCxnSpPr>
          <p:nvPr/>
        </p:nvCxnSpPr>
        <p:spPr>
          <a:xfrm>
            <a:off x="11339596" y="6093481"/>
            <a:ext cx="1385804" cy="0"/>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a:off x="1132649" y="3843047"/>
            <a:ext cx="4816332" cy="3577613"/>
            <a:chOff x="0" y="0"/>
            <a:chExt cx="1629228" cy="1210205"/>
          </a:xfrm>
        </p:grpSpPr>
        <p:sp>
          <p:nvSpPr>
            <p:cNvPr id="3" name="Freeform 3"/>
            <p:cNvSpPr/>
            <p:nvPr/>
          </p:nvSpPr>
          <p:spPr>
            <a:xfrm>
              <a:off x="0" y="0"/>
              <a:ext cx="1629228" cy="1210205"/>
            </a:xfrm>
            <a:custGeom>
              <a:avLst/>
              <a:gdLst/>
              <a:ahLst/>
              <a:cxnLst/>
              <a:rect l="l" t="t" r="r" b="b"/>
              <a:pathLst>
                <a:path w="1629228" h="1210205">
                  <a:moveTo>
                    <a:pt x="0" y="0"/>
                  </a:moveTo>
                  <a:lnTo>
                    <a:pt x="1629228" y="0"/>
                  </a:lnTo>
                  <a:lnTo>
                    <a:pt x="1629228" y="1210205"/>
                  </a:lnTo>
                  <a:lnTo>
                    <a:pt x="0" y="1210205"/>
                  </a:lnTo>
                  <a:close/>
                </a:path>
              </a:pathLst>
            </a:custGeom>
            <a:solidFill>
              <a:srgbClr val="00ADDD"/>
            </a:solidFill>
          </p:spPr>
        </p:sp>
      </p:grpSp>
      <p:grpSp>
        <p:nvGrpSpPr>
          <p:cNvPr id="4" name="Group 4"/>
          <p:cNvGrpSpPr/>
          <p:nvPr/>
        </p:nvGrpSpPr>
        <p:grpSpPr>
          <a:xfrm>
            <a:off x="1731220" y="4358263"/>
            <a:ext cx="3344140" cy="922805"/>
            <a:chOff x="0" y="0"/>
            <a:chExt cx="2393214" cy="660400"/>
          </a:xfrm>
        </p:grpSpPr>
        <p:sp>
          <p:nvSpPr>
            <p:cNvPr id="5" name="Freeform 5"/>
            <p:cNvSpPr/>
            <p:nvPr/>
          </p:nvSpPr>
          <p:spPr>
            <a:xfrm>
              <a:off x="0" y="0"/>
              <a:ext cx="2393214" cy="660400"/>
            </a:xfrm>
            <a:custGeom>
              <a:avLst/>
              <a:gdLst/>
              <a:ahLst/>
              <a:cxnLst/>
              <a:rect l="l" t="t" r="r" b="b"/>
              <a:pathLst>
                <a:path w="2393214" h="660400">
                  <a:moveTo>
                    <a:pt x="2268754" y="660400"/>
                  </a:moveTo>
                  <a:lnTo>
                    <a:pt x="124460" y="660400"/>
                  </a:lnTo>
                  <a:cubicBezTo>
                    <a:pt x="55880" y="660400"/>
                    <a:pt x="0" y="604520"/>
                    <a:pt x="0" y="535940"/>
                  </a:cubicBezTo>
                  <a:lnTo>
                    <a:pt x="0" y="124460"/>
                  </a:lnTo>
                  <a:cubicBezTo>
                    <a:pt x="0" y="55880"/>
                    <a:pt x="55880" y="0"/>
                    <a:pt x="124460" y="0"/>
                  </a:cubicBezTo>
                  <a:lnTo>
                    <a:pt x="2268754" y="0"/>
                  </a:lnTo>
                  <a:cubicBezTo>
                    <a:pt x="2337334" y="0"/>
                    <a:pt x="2393214" y="55880"/>
                    <a:pt x="2393214" y="124460"/>
                  </a:cubicBezTo>
                  <a:lnTo>
                    <a:pt x="2393214" y="535940"/>
                  </a:lnTo>
                  <a:cubicBezTo>
                    <a:pt x="2393214" y="604520"/>
                    <a:pt x="2337334" y="660400"/>
                    <a:pt x="2268754" y="660400"/>
                  </a:cubicBezTo>
                  <a:close/>
                </a:path>
              </a:pathLst>
            </a:custGeom>
            <a:solidFill>
              <a:srgbClr val="FF5757"/>
            </a:solidFill>
          </p:spPr>
        </p:sp>
      </p:grpSp>
      <p:grpSp>
        <p:nvGrpSpPr>
          <p:cNvPr id="6" name="Group 6"/>
          <p:cNvGrpSpPr/>
          <p:nvPr/>
        </p:nvGrpSpPr>
        <p:grpSpPr>
          <a:xfrm>
            <a:off x="1731220" y="5630715"/>
            <a:ext cx="922805" cy="922805"/>
            <a:chOff x="0" y="0"/>
            <a:chExt cx="660400" cy="660400"/>
          </a:xfrm>
        </p:grpSpPr>
        <p:sp>
          <p:nvSpPr>
            <p:cNvPr id="7" name="Freeform 7"/>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F5757"/>
            </a:solidFill>
          </p:spPr>
        </p:sp>
      </p:grpSp>
      <p:grpSp>
        <p:nvGrpSpPr>
          <p:cNvPr id="8" name="Group 8"/>
          <p:cNvGrpSpPr/>
          <p:nvPr/>
        </p:nvGrpSpPr>
        <p:grpSpPr>
          <a:xfrm>
            <a:off x="2941887" y="5630715"/>
            <a:ext cx="922805" cy="922805"/>
            <a:chOff x="0" y="0"/>
            <a:chExt cx="660400" cy="660400"/>
          </a:xfrm>
        </p:grpSpPr>
        <p:sp>
          <p:nvSpPr>
            <p:cNvPr id="9" name="Freeform 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F5757"/>
            </a:solidFill>
          </p:spPr>
        </p:sp>
      </p:grpSp>
      <p:grpSp>
        <p:nvGrpSpPr>
          <p:cNvPr id="10" name="Group 10"/>
          <p:cNvGrpSpPr/>
          <p:nvPr/>
        </p:nvGrpSpPr>
        <p:grpSpPr>
          <a:xfrm>
            <a:off x="4152555" y="5630715"/>
            <a:ext cx="922805" cy="922805"/>
            <a:chOff x="0" y="0"/>
            <a:chExt cx="660400" cy="660400"/>
          </a:xfrm>
        </p:grpSpPr>
        <p:sp>
          <p:nvSpPr>
            <p:cNvPr id="11" name="Freeform 11"/>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F5757"/>
            </a:solidFill>
          </p:spPr>
        </p:sp>
      </p:grpSp>
      <p:grpSp>
        <p:nvGrpSpPr>
          <p:cNvPr id="12" name="Group 12"/>
          <p:cNvGrpSpPr/>
          <p:nvPr/>
        </p:nvGrpSpPr>
        <p:grpSpPr>
          <a:xfrm>
            <a:off x="6732911" y="3843047"/>
            <a:ext cx="1398736" cy="3577613"/>
            <a:chOff x="0" y="0"/>
            <a:chExt cx="473153" cy="1210205"/>
          </a:xfrm>
        </p:grpSpPr>
        <p:sp>
          <p:nvSpPr>
            <p:cNvPr id="13" name="Freeform 13"/>
            <p:cNvSpPr/>
            <p:nvPr/>
          </p:nvSpPr>
          <p:spPr>
            <a:xfrm>
              <a:off x="0" y="0"/>
              <a:ext cx="473153" cy="1210205"/>
            </a:xfrm>
            <a:custGeom>
              <a:avLst/>
              <a:gdLst/>
              <a:ahLst/>
              <a:cxnLst/>
              <a:rect l="l" t="t" r="r" b="b"/>
              <a:pathLst>
                <a:path w="473153" h="1210205">
                  <a:moveTo>
                    <a:pt x="0" y="0"/>
                  </a:moveTo>
                  <a:lnTo>
                    <a:pt x="473153" y="0"/>
                  </a:lnTo>
                  <a:lnTo>
                    <a:pt x="473153" y="1210205"/>
                  </a:lnTo>
                  <a:lnTo>
                    <a:pt x="0" y="1210205"/>
                  </a:lnTo>
                  <a:close/>
                </a:path>
              </a:pathLst>
            </a:custGeom>
            <a:solidFill>
              <a:srgbClr val="619D58"/>
            </a:solidFill>
          </p:spPr>
        </p:sp>
      </p:grpSp>
      <p:grpSp>
        <p:nvGrpSpPr>
          <p:cNvPr id="14" name="Group 14"/>
          <p:cNvGrpSpPr/>
          <p:nvPr/>
        </p:nvGrpSpPr>
        <p:grpSpPr>
          <a:xfrm>
            <a:off x="5075360" y="4629913"/>
            <a:ext cx="1657551" cy="379506"/>
            <a:chOff x="0" y="0"/>
            <a:chExt cx="1874861" cy="429260"/>
          </a:xfrm>
        </p:grpSpPr>
        <p:sp>
          <p:nvSpPr>
            <p:cNvPr id="15" name="Freeform 15"/>
            <p:cNvSpPr/>
            <p:nvPr/>
          </p:nvSpPr>
          <p:spPr>
            <a:xfrm>
              <a:off x="0" y="-5080"/>
              <a:ext cx="1874862" cy="434340"/>
            </a:xfrm>
            <a:custGeom>
              <a:avLst/>
              <a:gdLst/>
              <a:ahLst/>
              <a:cxnLst/>
              <a:rect l="l" t="t" r="r" b="b"/>
              <a:pathLst>
                <a:path w="1874862" h="434340">
                  <a:moveTo>
                    <a:pt x="1857082" y="187960"/>
                  </a:moveTo>
                  <a:lnTo>
                    <a:pt x="1595461" y="11430"/>
                  </a:lnTo>
                  <a:cubicBezTo>
                    <a:pt x="1577681" y="0"/>
                    <a:pt x="1554821" y="3810"/>
                    <a:pt x="1542121" y="21590"/>
                  </a:cubicBezTo>
                  <a:cubicBezTo>
                    <a:pt x="1530691" y="39370"/>
                    <a:pt x="1534501" y="62230"/>
                    <a:pt x="1552281" y="74930"/>
                  </a:cubicBezTo>
                  <a:lnTo>
                    <a:pt x="1711031" y="181610"/>
                  </a:lnTo>
                  <a:lnTo>
                    <a:pt x="0" y="181610"/>
                  </a:lnTo>
                  <a:lnTo>
                    <a:pt x="0" y="257810"/>
                  </a:lnTo>
                  <a:lnTo>
                    <a:pt x="1711032" y="257810"/>
                  </a:lnTo>
                  <a:lnTo>
                    <a:pt x="1552282" y="364490"/>
                  </a:lnTo>
                  <a:cubicBezTo>
                    <a:pt x="1534501" y="375920"/>
                    <a:pt x="1530692" y="400050"/>
                    <a:pt x="1542121" y="417830"/>
                  </a:cubicBezTo>
                  <a:cubicBezTo>
                    <a:pt x="1549742" y="429260"/>
                    <a:pt x="1561171" y="434340"/>
                    <a:pt x="1573871" y="434340"/>
                  </a:cubicBezTo>
                  <a:cubicBezTo>
                    <a:pt x="1581492" y="434340"/>
                    <a:pt x="1589112" y="431800"/>
                    <a:pt x="1595462" y="427990"/>
                  </a:cubicBezTo>
                  <a:lnTo>
                    <a:pt x="1858351" y="251460"/>
                  </a:lnTo>
                  <a:cubicBezTo>
                    <a:pt x="1868512" y="243840"/>
                    <a:pt x="1874862" y="232410"/>
                    <a:pt x="1874862" y="219710"/>
                  </a:cubicBezTo>
                  <a:cubicBezTo>
                    <a:pt x="1874862" y="207010"/>
                    <a:pt x="1868512" y="195580"/>
                    <a:pt x="1857082" y="187960"/>
                  </a:cubicBezTo>
                  <a:close/>
                </a:path>
              </a:pathLst>
            </a:custGeom>
            <a:solidFill>
              <a:srgbClr val="FFFFFF"/>
            </a:solidFill>
          </p:spPr>
        </p:sp>
      </p:grpSp>
      <p:pic>
        <p:nvPicPr>
          <p:cNvPr id="16" name="Picture 16"/>
          <p:cNvPicPr>
            <a:picLocks noChangeAspect="1"/>
          </p:cNvPicPr>
          <p:nvPr/>
        </p:nvPicPr>
        <p:blipFill>
          <a:blip r:embed="rId3"/>
          <a:srcRect/>
          <a:stretch>
            <a:fillRect/>
          </a:stretch>
        </p:blipFill>
        <p:spPr>
          <a:xfrm>
            <a:off x="11525228" y="2704177"/>
            <a:ext cx="1653900" cy="960585"/>
          </a:xfrm>
          <a:prstGeom prst="rect">
            <a:avLst/>
          </a:prstGeom>
        </p:spPr>
      </p:pic>
      <p:pic>
        <p:nvPicPr>
          <p:cNvPr id="17" name="Picture 17"/>
          <p:cNvPicPr>
            <a:picLocks noChangeAspect="1"/>
          </p:cNvPicPr>
          <p:nvPr/>
        </p:nvPicPr>
        <p:blipFill>
          <a:blip r:embed="rId4"/>
          <a:srcRect/>
          <a:stretch>
            <a:fillRect/>
          </a:stretch>
        </p:blipFill>
        <p:spPr>
          <a:xfrm>
            <a:off x="11525228" y="4094427"/>
            <a:ext cx="1718007" cy="997819"/>
          </a:xfrm>
          <a:prstGeom prst="rect">
            <a:avLst/>
          </a:prstGeom>
        </p:spPr>
      </p:pic>
      <p:pic>
        <p:nvPicPr>
          <p:cNvPr id="18" name="Picture 18"/>
          <p:cNvPicPr>
            <a:picLocks noChangeAspect="1"/>
          </p:cNvPicPr>
          <p:nvPr/>
        </p:nvPicPr>
        <p:blipFill>
          <a:blip r:embed="rId5"/>
          <a:srcRect/>
          <a:stretch>
            <a:fillRect/>
          </a:stretch>
        </p:blipFill>
        <p:spPr>
          <a:xfrm>
            <a:off x="11525228" y="5555702"/>
            <a:ext cx="1718007" cy="997819"/>
          </a:xfrm>
          <a:prstGeom prst="rect">
            <a:avLst/>
          </a:prstGeom>
        </p:spPr>
      </p:pic>
      <p:pic>
        <p:nvPicPr>
          <p:cNvPr id="19" name="Picture 19"/>
          <p:cNvPicPr>
            <a:picLocks noChangeAspect="1"/>
          </p:cNvPicPr>
          <p:nvPr/>
        </p:nvPicPr>
        <p:blipFill>
          <a:blip r:embed="rId6"/>
          <a:srcRect/>
          <a:stretch>
            <a:fillRect/>
          </a:stretch>
        </p:blipFill>
        <p:spPr>
          <a:xfrm>
            <a:off x="11525228" y="7299576"/>
            <a:ext cx="1718007" cy="997819"/>
          </a:xfrm>
          <a:prstGeom prst="rect">
            <a:avLst/>
          </a:prstGeom>
        </p:spPr>
      </p:pic>
      <p:grpSp>
        <p:nvGrpSpPr>
          <p:cNvPr id="20" name="Group 20"/>
          <p:cNvGrpSpPr/>
          <p:nvPr/>
        </p:nvGrpSpPr>
        <p:grpSpPr>
          <a:xfrm>
            <a:off x="11309683" y="2365022"/>
            <a:ext cx="5949617" cy="6205484"/>
            <a:chOff x="0" y="0"/>
            <a:chExt cx="4045040" cy="4219000"/>
          </a:xfrm>
        </p:grpSpPr>
        <p:sp>
          <p:nvSpPr>
            <p:cNvPr id="21" name="Freeform 21"/>
            <p:cNvSpPr/>
            <p:nvPr/>
          </p:nvSpPr>
          <p:spPr>
            <a:xfrm>
              <a:off x="0" y="0"/>
              <a:ext cx="4045040" cy="4219000"/>
            </a:xfrm>
            <a:custGeom>
              <a:avLst/>
              <a:gdLst/>
              <a:ahLst/>
              <a:cxnLst/>
              <a:rect l="l" t="t" r="r" b="b"/>
              <a:pathLst>
                <a:path w="4045040" h="4219000">
                  <a:moveTo>
                    <a:pt x="3920580" y="59690"/>
                  </a:moveTo>
                  <a:cubicBezTo>
                    <a:pt x="3956140" y="59690"/>
                    <a:pt x="3985350" y="88900"/>
                    <a:pt x="3985350" y="124460"/>
                  </a:cubicBezTo>
                  <a:lnTo>
                    <a:pt x="3985350" y="4094540"/>
                  </a:lnTo>
                  <a:cubicBezTo>
                    <a:pt x="3985350" y="4130100"/>
                    <a:pt x="3956140" y="4159310"/>
                    <a:pt x="3920580" y="4159310"/>
                  </a:cubicBezTo>
                  <a:lnTo>
                    <a:pt x="124460" y="4159310"/>
                  </a:lnTo>
                  <a:cubicBezTo>
                    <a:pt x="88900" y="4159310"/>
                    <a:pt x="59690" y="4130100"/>
                    <a:pt x="59690" y="4094540"/>
                  </a:cubicBezTo>
                  <a:lnTo>
                    <a:pt x="59690" y="124460"/>
                  </a:lnTo>
                  <a:cubicBezTo>
                    <a:pt x="59690" y="88900"/>
                    <a:pt x="88900" y="59690"/>
                    <a:pt x="124460" y="59690"/>
                  </a:cubicBezTo>
                  <a:lnTo>
                    <a:pt x="3920580" y="59690"/>
                  </a:lnTo>
                  <a:moveTo>
                    <a:pt x="3920580" y="0"/>
                  </a:moveTo>
                  <a:lnTo>
                    <a:pt x="124460" y="0"/>
                  </a:lnTo>
                  <a:cubicBezTo>
                    <a:pt x="55880" y="0"/>
                    <a:pt x="0" y="55880"/>
                    <a:pt x="0" y="124460"/>
                  </a:cubicBezTo>
                  <a:lnTo>
                    <a:pt x="0" y="4094540"/>
                  </a:lnTo>
                  <a:cubicBezTo>
                    <a:pt x="0" y="4163120"/>
                    <a:pt x="55880" y="4219000"/>
                    <a:pt x="124460" y="4219000"/>
                  </a:cubicBezTo>
                  <a:lnTo>
                    <a:pt x="3920580" y="4219000"/>
                  </a:lnTo>
                  <a:cubicBezTo>
                    <a:pt x="3989160" y="4219000"/>
                    <a:pt x="4045040" y="4163120"/>
                    <a:pt x="4045040" y="4094540"/>
                  </a:cubicBezTo>
                  <a:lnTo>
                    <a:pt x="4045040" y="124460"/>
                  </a:lnTo>
                  <a:cubicBezTo>
                    <a:pt x="4045040" y="55880"/>
                    <a:pt x="3989160" y="0"/>
                    <a:pt x="3920580" y="0"/>
                  </a:cubicBezTo>
                  <a:close/>
                </a:path>
              </a:pathLst>
            </a:custGeom>
            <a:solidFill>
              <a:srgbClr val="00ADDD"/>
            </a:solidFill>
          </p:spPr>
        </p:sp>
      </p:grpSp>
      <p:sp>
        <p:nvSpPr>
          <p:cNvPr id="22" name="TextBox 22"/>
          <p:cNvSpPr txBox="1"/>
          <p:nvPr/>
        </p:nvSpPr>
        <p:spPr>
          <a:xfrm>
            <a:off x="626430" y="608567"/>
            <a:ext cx="14188606" cy="811632"/>
          </a:xfrm>
          <a:prstGeom prst="rect">
            <a:avLst/>
          </a:prstGeom>
        </p:spPr>
        <p:txBody>
          <a:bodyPr lIns="0" tIns="0" rIns="0" bIns="0" rtlCol="0" anchor="t">
            <a:spAutoFit/>
          </a:bodyPr>
          <a:lstStyle/>
          <a:p>
            <a:pPr>
              <a:lnSpc>
                <a:spcPts val="6160"/>
              </a:lnSpc>
            </a:pPr>
            <a:r>
              <a:rPr lang="en-US" sz="5600" dirty="0">
                <a:solidFill>
                  <a:srgbClr val="FFFFFF"/>
                </a:solidFill>
                <a:latin typeface="HK Grotesk Bold"/>
              </a:rPr>
              <a:t>INTRODUCTION</a:t>
            </a:r>
          </a:p>
        </p:txBody>
      </p:sp>
      <p:grpSp>
        <p:nvGrpSpPr>
          <p:cNvPr id="23" name="Group 23"/>
          <p:cNvGrpSpPr/>
          <p:nvPr/>
        </p:nvGrpSpPr>
        <p:grpSpPr>
          <a:xfrm rot="-911139">
            <a:off x="8123098" y="3493758"/>
            <a:ext cx="3255563" cy="368697"/>
            <a:chOff x="0" y="0"/>
            <a:chExt cx="3823970" cy="433070"/>
          </a:xfrm>
        </p:grpSpPr>
        <p:sp>
          <p:nvSpPr>
            <p:cNvPr id="24" name="Freeform 24"/>
            <p:cNvSpPr/>
            <p:nvPr/>
          </p:nvSpPr>
          <p:spPr>
            <a:xfrm>
              <a:off x="0" y="-5080"/>
              <a:ext cx="3825240" cy="436880"/>
            </a:xfrm>
            <a:custGeom>
              <a:avLst/>
              <a:gdLst/>
              <a:ahLst/>
              <a:cxnLst/>
              <a:rect l="l" t="t" r="r" b="b"/>
              <a:pathLst>
                <a:path w="3825240" h="436880">
                  <a:moveTo>
                    <a:pt x="3806190" y="190500"/>
                  </a:moveTo>
                  <a:lnTo>
                    <a:pt x="3544570" y="13970"/>
                  </a:lnTo>
                  <a:cubicBezTo>
                    <a:pt x="3526790" y="2540"/>
                    <a:pt x="3503930" y="6350"/>
                    <a:pt x="3491230" y="24130"/>
                  </a:cubicBezTo>
                  <a:cubicBezTo>
                    <a:pt x="3478530" y="41910"/>
                    <a:pt x="3483610" y="64770"/>
                    <a:pt x="3501390" y="77470"/>
                  </a:cubicBezTo>
                  <a:lnTo>
                    <a:pt x="3657600" y="182880"/>
                  </a:lnTo>
                  <a:lnTo>
                    <a:pt x="162560" y="182880"/>
                  </a:lnTo>
                  <a:lnTo>
                    <a:pt x="321310" y="76200"/>
                  </a:lnTo>
                  <a:cubicBezTo>
                    <a:pt x="339090" y="64770"/>
                    <a:pt x="342900" y="40640"/>
                    <a:pt x="331470" y="22860"/>
                  </a:cubicBezTo>
                  <a:cubicBezTo>
                    <a:pt x="320040" y="5080"/>
                    <a:pt x="297180" y="0"/>
                    <a:pt x="279400" y="11430"/>
                  </a:cubicBezTo>
                  <a:lnTo>
                    <a:pt x="16510" y="187960"/>
                  </a:lnTo>
                  <a:cubicBezTo>
                    <a:pt x="6350" y="195580"/>
                    <a:pt x="0" y="207010"/>
                    <a:pt x="0" y="219710"/>
                  </a:cubicBezTo>
                  <a:cubicBezTo>
                    <a:pt x="0" y="232410"/>
                    <a:pt x="6350" y="243840"/>
                    <a:pt x="16510" y="251460"/>
                  </a:cubicBezTo>
                  <a:lnTo>
                    <a:pt x="279400" y="427990"/>
                  </a:lnTo>
                  <a:cubicBezTo>
                    <a:pt x="285750" y="431800"/>
                    <a:pt x="293370" y="434340"/>
                    <a:pt x="300990" y="434340"/>
                  </a:cubicBezTo>
                  <a:cubicBezTo>
                    <a:pt x="313690" y="434340"/>
                    <a:pt x="325120" y="427990"/>
                    <a:pt x="332740" y="417830"/>
                  </a:cubicBezTo>
                  <a:cubicBezTo>
                    <a:pt x="344170" y="400050"/>
                    <a:pt x="340360" y="377190"/>
                    <a:pt x="322580" y="364490"/>
                  </a:cubicBezTo>
                  <a:lnTo>
                    <a:pt x="163830" y="257810"/>
                  </a:lnTo>
                  <a:lnTo>
                    <a:pt x="3663950" y="257810"/>
                  </a:lnTo>
                  <a:lnTo>
                    <a:pt x="3502660" y="367030"/>
                  </a:lnTo>
                  <a:cubicBezTo>
                    <a:pt x="3484880" y="378460"/>
                    <a:pt x="3481070" y="402590"/>
                    <a:pt x="3492500" y="420370"/>
                  </a:cubicBezTo>
                  <a:cubicBezTo>
                    <a:pt x="3500120" y="431800"/>
                    <a:pt x="3511550" y="436880"/>
                    <a:pt x="3524250" y="436880"/>
                  </a:cubicBezTo>
                  <a:cubicBezTo>
                    <a:pt x="3531870" y="436880"/>
                    <a:pt x="3539490" y="434340"/>
                    <a:pt x="3545840" y="430530"/>
                  </a:cubicBezTo>
                  <a:lnTo>
                    <a:pt x="3808730" y="254000"/>
                  </a:lnTo>
                  <a:cubicBezTo>
                    <a:pt x="3818890" y="246380"/>
                    <a:pt x="3825240" y="234950"/>
                    <a:pt x="3825240" y="222250"/>
                  </a:cubicBezTo>
                  <a:cubicBezTo>
                    <a:pt x="3825240" y="209550"/>
                    <a:pt x="3817620" y="196850"/>
                    <a:pt x="3806190" y="190500"/>
                  </a:cubicBezTo>
                  <a:close/>
                </a:path>
              </a:pathLst>
            </a:custGeom>
            <a:solidFill>
              <a:srgbClr val="FFFFFF"/>
            </a:solidFill>
          </p:spPr>
        </p:sp>
      </p:grpSp>
      <p:sp>
        <p:nvSpPr>
          <p:cNvPr id="25" name="TextBox 2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7</a:t>
            </a:r>
          </a:p>
        </p:txBody>
      </p:sp>
      <p:sp>
        <p:nvSpPr>
          <p:cNvPr id="26" name="TextBox 26"/>
          <p:cNvSpPr txBox="1"/>
          <p:nvPr/>
        </p:nvSpPr>
        <p:spPr>
          <a:xfrm>
            <a:off x="1132649" y="7554480"/>
            <a:ext cx="4421601" cy="516586"/>
          </a:xfrm>
          <a:prstGeom prst="rect">
            <a:avLst/>
          </a:prstGeom>
        </p:spPr>
        <p:txBody>
          <a:bodyPr lIns="0" tIns="0" rIns="0" bIns="0" rtlCol="0" anchor="t">
            <a:spAutoFit/>
          </a:bodyPr>
          <a:lstStyle/>
          <a:p>
            <a:pPr>
              <a:lnSpc>
                <a:spcPts val="3960"/>
              </a:lnSpc>
            </a:pPr>
            <a:r>
              <a:rPr lang="en-US" sz="3600" dirty="0">
                <a:solidFill>
                  <a:srgbClr val="FFFFFF"/>
                </a:solidFill>
                <a:latin typeface="HK Grotesk Bold"/>
              </a:rPr>
              <a:t>Presentation Layer</a:t>
            </a:r>
          </a:p>
        </p:txBody>
      </p:sp>
      <p:sp>
        <p:nvSpPr>
          <p:cNvPr id="27" name="TextBox 27"/>
          <p:cNvSpPr txBox="1"/>
          <p:nvPr/>
        </p:nvSpPr>
        <p:spPr>
          <a:xfrm>
            <a:off x="2789791" y="4575660"/>
            <a:ext cx="1502047" cy="516586"/>
          </a:xfrm>
          <a:prstGeom prst="rect">
            <a:avLst/>
          </a:prstGeom>
        </p:spPr>
        <p:txBody>
          <a:bodyPr lIns="0" tIns="0" rIns="0" bIns="0" rtlCol="0" anchor="t">
            <a:spAutoFit/>
          </a:bodyPr>
          <a:lstStyle/>
          <a:p>
            <a:pPr>
              <a:lnSpc>
                <a:spcPts val="3960"/>
              </a:lnSpc>
            </a:pPr>
            <a:r>
              <a:rPr lang="en-US" sz="3600">
                <a:solidFill>
                  <a:srgbClr val="FFFFFF"/>
                </a:solidFill>
                <a:latin typeface="HK Grotesk Bold"/>
              </a:rPr>
              <a:t>Input</a:t>
            </a:r>
          </a:p>
        </p:txBody>
      </p:sp>
      <p:sp>
        <p:nvSpPr>
          <p:cNvPr id="28" name="TextBox 28"/>
          <p:cNvSpPr txBox="1"/>
          <p:nvPr/>
        </p:nvSpPr>
        <p:spPr>
          <a:xfrm>
            <a:off x="1376648" y="6582095"/>
            <a:ext cx="3698712" cy="516586"/>
          </a:xfrm>
          <a:prstGeom prst="rect">
            <a:avLst/>
          </a:prstGeom>
        </p:spPr>
        <p:txBody>
          <a:bodyPr lIns="0" tIns="0" rIns="0" bIns="0" rtlCol="0" anchor="t">
            <a:spAutoFit/>
          </a:bodyPr>
          <a:lstStyle/>
          <a:p>
            <a:pPr>
              <a:lnSpc>
                <a:spcPts val="3960"/>
              </a:lnSpc>
            </a:pPr>
            <a:r>
              <a:rPr lang="en-US" sz="3600">
                <a:solidFill>
                  <a:srgbClr val="FFFFFF"/>
                </a:solidFill>
                <a:latin typeface="HK Grotesk Bold"/>
              </a:rPr>
              <a:t>View Component</a:t>
            </a:r>
          </a:p>
        </p:txBody>
      </p:sp>
      <p:sp>
        <p:nvSpPr>
          <p:cNvPr id="29" name="TextBox 29"/>
          <p:cNvSpPr txBox="1"/>
          <p:nvPr/>
        </p:nvSpPr>
        <p:spPr>
          <a:xfrm>
            <a:off x="6732911" y="7554480"/>
            <a:ext cx="2017263" cy="1016026"/>
          </a:xfrm>
          <a:prstGeom prst="rect">
            <a:avLst/>
          </a:prstGeom>
        </p:spPr>
        <p:txBody>
          <a:bodyPr lIns="0" tIns="0" rIns="0" bIns="0" rtlCol="0" anchor="t">
            <a:spAutoFit/>
          </a:bodyPr>
          <a:lstStyle/>
          <a:p>
            <a:pPr>
              <a:lnSpc>
                <a:spcPts val="3960"/>
              </a:lnSpc>
            </a:pPr>
            <a:r>
              <a:rPr lang="en-US" sz="3600">
                <a:solidFill>
                  <a:srgbClr val="FFFFFF"/>
                </a:solidFill>
                <a:latin typeface="HK Grotesk Bold"/>
              </a:rPr>
              <a:t>Backend </a:t>
            </a:r>
          </a:p>
          <a:p>
            <a:pPr>
              <a:lnSpc>
                <a:spcPts val="3960"/>
              </a:lnSpc>
            </a:pPr>
            <a:r>
              <a:rPr lang="en-US" sz="3600">
                <a:solidFill>
                  <a:srgbClr val="FFFFFF"/>
                </a:solidFill>
                <a:latin typeface="HK Grotesk Bold"/>
              </a:rPr>
              <a:t>Server</a:t>
            </a:r>
          </a:p>
        </p:txBody>
      </p:sp>
      <p:sp>
        <p:nvSpPr>
          <p:cNvPr id="30" name="TextBox 30"/>
          <p:cNvSpPr txBox="1"/>
          <p:nvPr/>
        </p:nvSpPr>
        <p:spPr>
          <a:xfrm rot="-5400000">
            <a:off x="6470537" y="5290109"/>
            <a:ext cx="1952057" cy="523157"/>
          </a:xfrm>
          <a:prstGeom prst="rect">
            <a:avLst/>
          </a:prstGeom>
        </p:spPr>
        <p:txBody>
          <a:bodyPr wrap="square" lIns="0" tIns="0" rIns="0" bIns="0" rtlCol="0" anchor="t">
            <a:spAutoFit/>
          </a:bodyPr>
          <a:lstStyle/>
          <a:p>
            <a:pPr>
              <a:lnSpc>
                <a:spcPts val="3960"/>
              </a:lnSpc>
            </a:pPr>
            <a:r>
              <a:rPr lang="en-US" sz="3600" dirty="0">
                <a:solidFill>
                  <a:srgbClr val="FFFFFF"/>
                </a:solidFill>
                <a:latin typeface="HK Grotesk Bold"/>
              </a:rPr>
              <a:t>REST API</a:t>
            </a:r>
          </a:p>
        </p:txBody>
      </p:sp>
      <p:sp>
        <p:nvSpPr>
          <p:cNvPr id="31" name="TextBox 31"/>
          <p:cNvSpPr txBox="1"/>
          <p:nvPr/>
        </p:nvSpPr>
        <p:spPr>
          <a:xfrm>
            <a:off x="13380777" y="7560086"/>
            <a:ext cx="2965328" cy="516586"/>
          </a:xfrm>
          <a:prstGeom prst="rect">
            <a:avLst/>
          </a:prstGeom>
        </p:spPr>
        <p:txBody>
          <a:bodyPr lIns="0" tIns="0" rIns="0" bIns="0" rtlCol="0" anchor="t">
            <a:spAutoFit/>
          </a:bodyPr>
          <a:lstStyle/>
          <a:p>
            <a:pPr>
              <a:lnSpc>
                <a:spcPts val="3960"/>
              </a:lnSpc>
            </a:pPr>
            <a:r>
              <a:rPr lang="en-US" sz="3600">
                <a:solidFill>
                  <a:srgbClr val="FFFFFF"/>
                </a:solidFill>
                <a:latin typeface="HK Grotesk Bold"/>
              </a:rPr>
              <a:t>Dialogflow API</a:t>
            </a:r>
          </a:p>
        </p:txBody>
      </p:sp>
      <p:sp>
        <p:nvSpPr>
          <p:cNvPr id="32" name="TextBox 32"/>
          <p:cNvSpPr txBox="1"/>
          <p:nvPr/>
        </p:nvSpPr>
        <p:spPr>
          <a:xfrm>
            <a:off x="13380777" y="2732752"/>
            <a:ext cx="2965328" cy="516586"/>
          </a:xfrm>
          <a:prstGeom prst="rect">
            <a:avLst/>
          </a:prstGeom>
        </p:spPr>
        <p:txBody>
          <a:bodyPr lIns="0" tIns="0" rIns="0" bIns="0" rtlCol="0" anchor="t">
            <a:spAutoFit/>
          </a:bodyPr>
          <a:lstStyle/>
          <a:p>
            <a:pPr>
              <a:lnSpc>
                <a:spcPts val="3960"/>
              </a:lnSpc>
            </a:pPr>
            <a:r>
              <a:rPr lang="en-US" sz="3600">
                <a:solidFill>
                  <a:srgbClr val="FFFFFF"/>
                </a:solidFill>
                <a:latin typeface="HK Grotesk Bold"/>
              </a:rPr>
              <a:t>Ask Jamie API</a:t>
            </a:r>
          </a:p>
        </p:txBody>
      </p:sp>
      <p:sp>
        <p:nvSpPr>
          <p:cNvPr id="33" name="TextBox 33"/>
          <p:cNvSpPr txBox="1"/>
          <p:nvPr/>
        </p:nvSpPr>
        <p:spPr>
          <a:xfrm>
            <a:off x="13380777" y="4310987"/>
            <a:ext cx="2965328" cy="516586"/>
          </a:xfrm>
          <a:prstGeom prst="rect">
            <a:avLst/>
          </a:prstGeom>
        </p:spPr>
        <p:txBody>
          <a:bodyPr lIns="0" tIns="0" rIns="0" bIns="0" rtlCol="0" anchor="t">
            <a:spAutoFit/>
          </a:bodyPr>
          <a:lstStyle/>
          <a:p>
            <a:pPr>
              <a:lnSpc>
                <a:spcPts val="3960"/>
              </a:lnSpc>
            </a:pPr>
            <a:r>
              <a:rPr lang="en-US" sz="3600">
                <a:solidFill>
                  <a:srgbClr val="FFFFFF"/>
                </a:solidFill>
                <a:latin typeface="HK Grotesk Bold"/>
              </a:rPr>
              <a:t>MICL QA API</a:t>
            </a:r>
          </a:p>
        </p:txBody>
      </p:sp>
      <p:sp>
        <p:nvSpPr>
          <p:cNvPr id="34" name="TextBox 34"/>
          <p:cNvSpPr txBox="1"/>
          <p:nvPr/>
        </p:nvSpPr>
        <p:spPr>
          <a:xfrm>
            <a:off x="13380777" y="5598392"/>
            <a:ext cx="3566413" cy="1016026"/>
          </a:xfrm>
          <a:prstGeom prst="rect">
            <a:avLst/>
          </a:prstGeom>
        </p:spPr>
        <p:txBody>
          <a:bodyPr lIns="0" tIns="0" rIns="0" bIns="0" rtlCol="0" anchor="t">
            <a:spAutoFit/>
          </a:bodyPr>
          <a:lstStyle/>
          <a:p>
            <a:pPr algn="ctr">
              <a:lnSpc>
                <a:spcPts val="3960"/>
              </a:lnSpc>
            </a:pPr>
            <a:r>
              <a:rPr lang="en-US" sz="3600">
                <a:solidFill>
                  <a:srgbClr val="FFFFFF"/>
                </a:solidFill>
                <a:latin typeface="HK Grotesk Bold"/>
              </a:rPr>
              <a:t>Text Classification API</a:t>
            </a:r>
          </a:p>
        </p:txBody>
      </p:sp>
      <p:grpSp>
        <p:nvGrpSpPr>
          <p:cNvPr id="35" name="Group 35"/>
          <p:cNvGrpSpPr/>
          <p:nvPr/>
        </p:nvGrpSpPr>
        <p:grpSpPr>
          <a:xfrm rot="-421814">
            <a:off x="8141972" y="4643224"/>
            <a:ext cx="3255563" cy="368697"/>
            <a:chOff x="0" y="0"/>
            <a:chExt cx="3823970" cy="433070"/>
          </a:xfrm>
        </p:grpSpPr>
        <p:sp>
          <p:nvSpPr>
            <p:cNvPr id="36" name="Freeform 36"/>
            <p:cNvSpPr/>
            <p:nvPr/>
          </p:nvSpPr>
          <p:spPr>
            <a:xfrm>
              <a:off x="0" y="-5080"/>
              <a:ext cx="3825240" cy="436880"/>
            </a:xfrm>
            <a:custGeom>
              <a:avLst/>
              <a:gdLst/>
              <a:ahLst/>
              <a:cxnLst/>
              <a:rect l="l" t="t" r="r" b="b"/>
              <a:pathLst>
                <a:path w="3825240" h="436880">
                  <a:moveTo>
                    <a:pt x="3806190" y="190500"/>
                  </a:moveTo>
                  <a:lnTo>
                    <a:pt x="3544570" y="13970"/>
                  </a:lnTo>
                  <a:cubicBezTo>
                    <a:pt x="3526790" y="2540"/>
                    <a:pt x="3503930" y="6350"/>
                    <a:pt x="3491230" y="24130"/>
                  </a:cubicBezTo>
                  <a:cubicBezTo>
                    <a:pt x="3478530" y="41910"/>
                    <a:pt x="3483610" y="64770"/>
                    <a:pt x="3501390" y="77470"/>
                  </a:cubicBezTo>
                  <a:lnTo>
                    <a:pt x="3657600" y="182880"/>
                  </a:lnTo>
                  <a:lnTo>
                    <a:pt x="162560" y="182880"/>
                  </a:lnTo>
                  <a:lnTo>
                    <a:pt x="321310" y="76200"/>
                  </a:lnTo>
                  <a:cubicBezTo>
                    <a:pt x="339090" y="64770"/>
                    <a:pt x="342900" y="40640"/>
                    <a:pt x="331470" y="22860"/>
                  </a:cubicBezTo>
                  <a:cubicBezTo>
                    <a:pt x="320040" y="5080"/>
                    <a:pt x="297180" y="0"/>
                    <a:pt x="279400" y="11430"/>
                  </a:cubicBezTo>
                  <a:lnTo>
                    <a:pt x="16510" y="187960"/>
                  </a:lnTo>
                  <a:cubicBezTo>
                    <a:pt x="6350" y="195580"/>
                    <a:pt x="0" y="207010"/>
                    <a:pt x="0" y="219710"/>
                  </a:cubicBezTo>
                  <a:cubicBezTo>
                    <a:pt x="0" y="232410"/>
                    <a:pt x="6350" y="243840"/>
                    <a:pt x="16510" y="251460"/>
                  </a:cubicBezTo>
                  <a:lnTo>
                    <a:pt x="279400" y="427990"/>
                  </a:lnTo>
                  <a:cubicBezTo>
                    <a:pt x="285750" y="431800"/>
                    <a:pt x="293370" y="434340"/>
                    <a:pt x="300990" y="434340"/>
                  </a:cubicBezTo>
                  <a:cubicBezTo>
                    <a:pt x="313690" y="434340"/>
                    <a:pt x="325120" y="427990"/>
                    <a:pt x="332740" y="417830"/>
                  </a:cubicBezTo>
                  <a:cubicBezTo>
                    <a:pt x="344170" y="400050"/>
                    <a:pt x="340360" y="377190"/>
                    <a:pt x="322580" y="364490"/>
                  </a:cubicBezTo>
                  <a:lnTo>
                    <a:pt x="163830" y="257810"/>
                  </a:lnTo>
                  <a:lnTo>
                    <a:pt x="3663950" y="257810"/>
                  </a:lnTo>
                  <a:lnTo>
                    <a:pt x="3502660" y="367030"/>
                  </a:lnTo>
                  <a:cubicBezTo>
                    <a:pt x="3484880" y="378460"/>
                    <a:pt x="3481070" y="402590"/>
                    <a:pt x="3492500" y="420370"/>
                  </a:cubicBezTo>
                  <a:cubicBezTo>
                    <a:pt x="3500120" y="431800"/>
                    <a:pt x="3511550" y="436880"/>
                    <a:pt x="3524250" y="436880"/>
                  </a:cubicBezTo>
                  <a:cubicBezTo>
                    <a:pt x="3531870" y="436880"/>
                    <a:pt x="3539490" y="434340"/>
                    <a:pt x="3545840" y="430530"/>
                  </a:cubicBezTo>
                  <a:lnTo>
                    <a:pt x="3808730" y="254000"/>
                  </a:lnTo>
                  <a:cubicBezTo>
                    <a:pt x="3818890" y="246380"/>
                    <a:pt x="3825240" y="234950"/>
                    <a:pt x="3825240" y="222250"/>
                  </a:cubicBezTo>
                  <a:cubicBezTo>
                    <a:pt x="3825240" y="209550"/>
                    <a:pt x="3817620" y="196850"/>
                    <a:pt x="3806190" y="190500"/>
                  </a:cubicBezTo>
                  <a:close/>
                </a:path>
              </a:pathLst>
            </a:custGeom>
            <a:solidFill>
              <a:srgbClr val="FFFFFF"/>
            </a:solidFill>
          </p:spPr>
        </p:sp>
      </p:grpSp>
      <p:grpSp>
        <p:nvGrpSpPr>
          <p:cNvPr id="37" name="Group 37"/>
          <p:cNvGrpSpPr/>
          <p:nvPr/>
        </p:nvGrpSpPr>
        <p:grpSpPr>
          <a:xfrm rot="313983">
            <a:off x="8141676" y="5870262"/>
            <a:ext cx="3255563" cy="368697"/>
            <a:chOff x="0" y="0"/>
            <a:chExt cx="3823970" cy="433070"/>
          </a:xfrm>
        </p:grpSpPr>
        <p:sp>
          <p:nvSpPr>
            <p:cNvPr id="38" name="Freeform 38"/>
            <p:cNvSpPr/>
            <p:nvPr/>
          </p:nvSpPr>
          <p:spPr>
            <a:xfrm>
              <a:off x="0" y="-5080"/>
              <a:ext cx="3825240" cy="436880"/>
            </a:xfrm>
            <a:custGeom>
              <a:avLst/>
              <a:gdLst/>
              <a:ahLst/>
              <a:cxnLst/>
              <a:rect l="l" t="t" r="r" b="b"/>
              <a:pathLst>
                <a:path w="3825240" h="436880">
                  <a:moveTo>
                    <a:pt x="3806190" y="190500"/>
                  </a:moveTo>
                  <a:lnTo>
                    <a:pt x="3544570" y="13970"/>
                  </a:lnTo>
                  <a:cubicBezTo>
                    <a:pt x="3526790" y="2540"/>
                    <a:pt x="3503930" y="6350"/>
                    <a:pt x="3491230" y="24130"/>
                  </a:cubicBezTo>
                  <a:cubicBezTo>
                    <a:pt x="3478530" y="41910"/>
                    <a:pt x="3483610" y="64770"/>
                    <a:pt x="3501390" y="77470"/>
                  </a:cubicBezTo>
                  <a:lnTo>
                    <a:pt x="3657600" y="182880"/>
                  </a:lnTo>
                  <a:lnTo>
                    <a:pt x="162560" y="182880"/>
                  </a:lnTo>
                  <a:lnTo>
                    <a:pt x="321310" y="76200"/>
                  </a:lnTo>
                  <a:cubicBezTo>
                    <a:pt x="339090" y="64770"/>
                    <a:pt x="342900" y="40640"/>
                    <a:pt x="331470" y="22860"/>
                  </a:cubicBezTo>
                  <a:cubicBezTo>
                    <a:pt x="320040" y="5080"/>
                    <a:pt x="297180" y="0"/>
                    <a:pt x="279400" y="11430"/>
                  </a:cubicBezTo>
                  <a:lnTo>
                    <a:pt x="16510" y="187960"/>
                  </a:lnTo>
                  <a:cubicBezTo>
                    <a:pt x="6350" y="195580"/>
                    <a:pt x="0" y="207010"/>
                    <a:pt x="0" y="219710"/>
                  </a:cubicBezTo>
                  <a:cubicBezTo>
                    <a:pt x="0" y="232410"/>
                    <a:pt x="6350" y="243840"/>
                    <a:pt x="16510" y="251460"/>
                  </a:cubicBezTo>
                  <a:lnTo>
                    <a:pt x="279400" y="427990"/>
                  </a:lnTo>
                  <a:cubicBezTo>
                    <a:pt x="285750" y="431800"/>
                    <a:pt x="293370" y="434340"/>
                    <a:pt x="300990" y="434340"/>
                  </a:cubicBezTo>
                  <a:cubicBezTo>
                    <a:pt x="313690" y="434340"/>
                    <a:pt x="325120" y="427990"/>
                    <a:pt x="332740" y="417830"/>
                  </a:cubicBezTo>
                  <a:cubicBezTo>
                    <a:pt x="344170" y="400050"/>
                    <a:pt x="340360" y="377190"/>
                    <a:pt x="322580" y="364490"/>
                  </a:cubicBezTo>
                  <a:lnTo>
                    <a:pt x="163830" y="257810"/>
                  </a:lnTo>
                  <a:lnTo>
                    <a:pt x="3663950" y="257810"/>
                  </a:lnTo>
                  <a:lnTo>
                    <a:pt x="3502660" y="367030"/>
                  </a:lnTo>
                  <a:cubicBezTo>
                    <a:pt x="3484880" y="378460"/>
                    <a:pt x="3481070" y="402590"/>
                    <a:pt x="3492500" y="420370"/>
                  </a:cubicBezTo>
                  <a:cubicBezTo>
                    <a:pt x="3500120" y="431800"/>
                    <a:pt x="3511550" y="436880"/>
                    <a:pt x="3524250" y="436880"/>
                  </a:cubicBezTo>
                  <a:cubicBezTo>
                    <a:pt x="3531870" y="436880"/>
                    <a:pt x="3539490" y="434340"/>
                    <a:pt x="3545840" y="430530"/>
                  </a:cubicBezTo>
                  <a:lnTo>
                    <a:pt x="3808730" y="254000"/>
                  </a:lnTo>
                  <a:cubicBezTo>
                    <a:pt x="3818890" y="246380"/>
                    <a:pt x="3825240" y="234950"/>
                    <a:pt x="3825240" y="222250"/>
                  </a:cubicBezTo>
                  <a:cubicBezTo>
                    <a:pt x="3825240" y="209550"/>
                    <a:pt x="3817620" y="196850"/>
                    <a:pt x="3806190" y="190500"/>
                  </a:cubicBezTo>
                  <a:close/>
                </a:path>
              </a:pathLst>
            </a:custGeom>
            <a:solidFill>
              <a:srgbClr val="FFFFFF"/>
            </a:solidFill>
          </p:spPr>
        </p:sp>
      </p:grpSp>
      <p:grpSp>
        <p:nvGrpSpPr>
          <p:cNvPr id="39" name="Group 39"/>
          <p:cNvGrpSpPr/>
          <p:nvPr/>
        </p:nvGrpSpPr>
        <p:grpSpPr>
          <a:xfrm rot="675435">
            <a:off x="8141972" y="7236312"/>
            <a:ext cx="3255563" cy="368697"/>
            <a:chOff x="0" y="0"/>
            <a:chExt cx="3823970" cy="433070"/>
          </a:xfrm>
        </p:grpSpPr>
        <p:sp>
          <p:nvSpPr>
            <p:cNvPr id="40" name="Freeform 40"/>
            <p:cNvSpPr/>
            <p:nvPr/>
          </p:nvSpPr>
          <p:spPr>
            <a:xfrm>
              <a:off x="0" y="-5080"/>
              <a:ext cx="3825240" cy="436880"/>
            </a:xfrm>
            <a:custGeom>
              <a:avLst/>
              <a:gdLst/>
              <a:ahLst/>
              <a:cxnLst/>
              <a:rect l="l" t="t" r="r" b="b"/>
              <a:pathLst>
                <a:path w="3825240" h="436880">
                  <a:moveTo>
                    <a:pt x="3806190" y="190500"/>
                  </a:moveTo>
                  <a:lnTo>
                    <a:pt x="3544570" y="13970"/>
                  </a:lnTo>
                  <a:cubicBezTo>
                    <a:pt x="3526790" y="2540"/>
                    <a:pt x="3503930" y="6350"/>
                    <a:pt x="3491230" y="24130"/>
                  </a:cubicBezTo>
                  <a:cubicBezTo>
                    <a:pt x="3478530" y="41910"/>
                    <a:pt x="3483610" y="64770"/>
                    <a:pt x="3501390" y="77470"/>
                  </a:cubicBezTo>
                  <a:lnTo>
                    <a:pt x="3657600" y="182880"/>
                  </a:lnTo>
                  <a:lnTo>
                    <a:pt x="162560" y="182880"/>
                  </a:lnTo>
                  <a:lnTo>
                    <a:pt x="321310" y="76200"/>
                  </a:lnTo>
                  <a:cubicBezTo>
                    <a:pt x="339090" y="64770"/>
                    <a:pt x="342900" y="40640"/>
                    <a:pt x="331470" y="22860"/>
                  </a:cubicBezTo>
                  <a:cubicBezTo>
                    <a:pt x="320040" y="5080"/>
                    <a:pt x="297180" y="0"/>
                    <a:pt x="279400" y="11430"/>
                  </a:cubicBezTo>
                  <a:lnTo>
                    <a:pt x="16510" y="187960"/>
                  </a:lnTo>
                  <a:cubicBezTo>
                    <a:pt x="6350" y="195580"/>
                    <a:pt x="0" y="207010"/>
                    <a:pt x="0" y="219710"/>
                  </a:cubicBezTo>
                  <a:cubicBezTo>
                    <a:pt x="0" y="232410"/>
                    <a:pt x="6350" y="243840"/>
                    <a:pt x="16510" y="251460"/>
                  </a:cubicBezTo>
                  <a:lnTo>
                    <a:pt x="279400" y="427990"/>
                  </a:lnTo>
                  <a:cubicBezTo>
                    <a:pt x="285750" y="431800"/>
                    <a:pt x="293370" y="434340"/>
                    <a:pt x="300990" y="434340"/>
                  </a:cubicBezTo>
                  <a:cubicBezTo>
                    <a:pt x="313690" y="434340"/>
                    <a:pt x="325120" y="427990"/>
                    <a:pt x="332740" y="417830"/>
                  </a:cubicBezTo>
                  <a:cubicBezTo>
                    <a:pt x="344170" y="400050"/>
                    <a:pt x="340360" y="377190"/>
                    <a:pt x="322580" y="364490"/>
                  </a:cubicBezTo>
                  <a:lnTo>
                    <a:pt x="163830" y="257810"/>
                  </a:lnTo>
                  <a:lnTo>
                    <a:pt x="3663950" y="257810"/>
                  </a:lnTo>
                  <a:lnTo>
                    <a:pt x="3502660" y="367030"/>
                  </a:lnTo>
                  <a:cubicBezTo>
                    <a:pt x="3484880" y="378460"/>
                    <a:pt x="3481070" y="402590"/>
                    <a:pt x="3492500" y="420370"/>
                  </a:cubicBezTo>
                  <a:cubicBezTo>
                    <a:pt x="3500120" y="431800"/>
                    <a:pt x="3511550" y="436880"/>
                    <a:pt x="3524250" y="436880"/>
                  </a:cubicBezTo>
                  <a:cubicBezTo>
                    <a:pt x="3531870" y="436880"/>
                    <a:pt x="3539490" y="434340"/>
                    <a:pt x="3545840" y="430530"/>
                  </a:cubicBezTo>
                  <a:lnTo>
                    <a:pt x="3808730" y="254000"/>
                  </a:lnTo>
                  <a:cubicBezTo>
                    <a:pt x="3818890" y="246380"/>
                    <a:pt x="3825240" y="234950"/>
                    <a:pt x="3825240" y="222250"/>
                  </a:cubicBezTo>
                  <a:cubicBezTo>
                    <a:pt x="3825240" y="209550"/>
                    <a:pt x="3817620" y="196850"/>
                    <a:pt x="3806190" y="190500"/>
                  </a:cubicBezTo>
                  <a:close/>
                </a:path>
              </a:pathLst>
            </a:custGeom>
            <a:solidFill>
              <a:srgbClr val="FFFFFF"/>
            </a:solidFill>
          </p:spPr>
        </p:sp>
      </p:grpSp>
      <p:grpSp>
        <p:nvGrpSpPr>
          <p:cNvPr id="41" name="Group 41"/>
          <p:cNvGrpSpPr/>
          <p:nvPr/>
        </p:nvGrpSpPr>
        <p:grpSpPr>
          <a:xfrm rot="-10800000">
            <a:off x="5075360" y="5902365"/>
            <a:ext cx="1657551" cy="379506"/>
            <a:chOff x="0" y="0"/>
            <a:chExt cx="1874861" cy="429260"/>
          </a:xfrm>
        </p:grpSpPr>
        <p:sp>
          <p:nvSpPr>
            <p:cNvPr id="42" name="Freeform 42"/>
            <p:cNvSpPr/>
            <p:nvPr/>
          </p:nvSpPr>
          <p:spPr>
            <a:xfrm>
              <a:off x="0" y="-5080"/>
              <a:ext cx="1874862" cy="434340"/>
            </a:xfrm>
            <a:custGeom>
              <a:avLst/>
              <a:gdLst/>
              <a:ahLst/>
              <a:cxnLst/>
              <a:rect l="l" t="t" r="r" b="b"/>
              <a:pathLst>
                <a:path w="1874862" h="434340">
                  <a:moveTo>
                    <a:pt x="1857082" y="187960"/>
                  </a:moveTo>
                  <a:lnTo>
                    <a:pt x="1595461" y="11430"/>
                  </a:lnTo>
                  <a:cubicBezTo>
                    <a:pt x="1577681" y="0"/>
                    <a:pt x="1554821" y="3810"/>
                    <a:pt x="1542121" y="21590"/>
                  </a:cubicBezTo>
                  <a:cubicBezTo>
                    <a:pt x="1530691" y="39370"/>
                    <a:pt x="1534501" y="62230"/>
                    <a:pt x="1552281" y="74930"/>
                  </a:cubicBezTo>
                  <a:lnTo>
                    <a:pt x="1711031" y="181610"/>
                  </a:lnTo>
                  <a:lnTo>
                    <a:pt x="0" y="181610"/>
                  </a:lnTo>
                  <a:lnTo>
                    <a:pt x="0" y="257810"/>
                  </a:lnTo>
                  <a:lnTo>
                    <a:pt x="1711032" y="257810"/>
                  </a:lnTo>
                  <a:lnTo>
                    <a:pt x="1552282" y="364490"/>
                  </a:lnTo>
                  <a:cubicBezTo>
                    <a:pt x="1534501" y="375920"/>
                    <a:pt x="1530692" y="400050"/>
                    <a:pt x="1542121" y="417830"/>
                  </a:cubicBezTo>
                  <a:cubicBezTo>
                    <a:pt x="1549742" y="429260"/>
                    <a:pt x="1561171" y="434340"/>
                    <a:pt x="1573871" y="434340"/>
                  </a:cubicBezTo>
                  <a:cubicBezTo>
                    <a:pt x="1581492" y="434340"/>
                    <a:pt x="1589112" y="431800"/>
                    <a:pt x="1595462" y="427990"/>
                  </a:cubicBezTo>
                  <a:lnTo>
                    <a:pt x="1858351" y="251460"/>
                  </a:lnTo>
                  <a:cubicBezTo>
                    <a:pt x="1868512" y="243840"/>
                    <a:pt x="1874862" y="232410"/>
                    <a:pt x="1874862" y="219710"/>
                  </a:cubicBezTo>
                  <a:cubicBezTo>
                    <a:pt x="1874862" y="207010"/>
                    <a:pt x="1868512" y="195580"/>
                    <a:pt x="1857082" y="187960"/>
                  </a:cubicBezTo>
                  <a:close/>
                </a:path>
              </a:pathLst>
            </a:custGeom>
            <a:solidFill>
              <a:srgbClr val="FFFFFF"/>
            </a:solidFill>
          </p:spPr>
        </p:sp>
      </p:grpSp>
      <p:grpSp>
        <p:nvGrpSpPr>
          <p:cNvPr id="43" name="Group 20">
            <a:extLst>
              <a:ext uri="{FF2B5EF4-FFF2-40B4-BE49-F238E27FC236}">
                <a16:creationId xmlns:a16="http://schemas.microsoft.com/office/drawing/2014/main" id="{91D7BD4D-8C8F-439F-A873-2D25B101D9B1}"/>
              </a:ext>
            </a:extLst>
          </p:cNvPr>
          <p:cNvGrpSpPr/>
          <p:nvPr/>
        </p:nvGrpSpPr>
        <p:grpSpPr>
          <a:xfrm>
            <a:off x="645752" y="3249337"/>
            <a:ext cx="8498248" cy="5755769"/>
            <a:chOff x="0" y="0"/>
            <a:chExt cx="4045040" cy="4219000"/>
          </a:xfrm>
        </p:grpSpPr>
        <p:sp>
          <p:nvSpPr>
            <p:cNvPr id="44" name="Freeform 21">
              <a:extLst>
                <a:ext uri="{FF2B5EF4-FFF2-40B4-BE49-F238E27FC236}">
                  <a16:creationId xmlns:a16="http://schemas.microsoft.com/office/drawing/2014/main" id="{74C33AB6-A8E0-4F28-97B9-701F21196054}"/>
                </a:ext>
              </a:extLst>
            </p:cNvPr>
            <p:cNvSpPr/>
            <p:nvPr/>
          </p:nvSpPr>
          <p:spPr>
            <a:xfrm>
              <a:off x="0" y="0"/>
              <a:ext cx="4045040" cy="4219000"/>
            </a:xfrm>
            <a:custGeom>
              <a:avLst/>
              <a:gdLst/>
              <a:ahLst/>
              <a:cxnLst/>
              <a:rect l="l" t="t" r="r" b="b"/>
              <a:pathLst>
                <a:path w="4045040" h="4219000">
                  <a:moveTo>
                    <a:pt x="3920580" y="59690"/>
                  </a:moveTo>
                  <a:cubicBezTo>
                    <a:pt x="3956140" y="59690"/>
                    <a:pt x="3985350" y="88900"/>
                    <a:pt x="3985350" y="124460"/>
                  </a:cubicBezTo>
                  <a:lnTo>
                    <a:pt x="3985350" y="4094540"/>
                  </a:lnTo>
                  <a:cubicBezTo>
                    <a:pt x="3985350" y="4130100"/>
                    <a:pt x="3956140" y="4159310"/>
                    <a:pt x="3920580" y="4159310"/>
                  </a:cubicBezTo>
                  <a:lnTo>
                    <a:pt x="124460" y="4159310"/>
                  </a:lnTo>
                  <a:cubicBezTo>
                    <a:pt x="88900" y="4159310"/>
                    <a:pt x="59690" y="4130100"/>
                    <a:pt x="59690" y="4094540"/>
                  </a:cubicBezTo>
                  <a:lnTo>
                    <a:pt x="59690" y="124460"/>
                  </a:lnTo>
                  <a:cubicBezTo>
                    <a:pt x="59690" y="88900"/>
                    <a:pt x="88900" y="59690"/>
                    <a:pt x="124460" y="59690"/>
                  </a:cubicBezTo>
                  <a:lnTo>
                    <a:pt x="3920580" y="59690"/>
                  </a:lnTo>
                  <a:moveTo>
                    <a:pt x="3920580" y="0"/>
                  </a:moveTo>
                  <a:lnTo>
                    <a:pt x="124460" y="0"/>
                  </a:lnTo>
                  <a:cubicBezTo>
                    <a:pt x="55880" y="0"/>
                    <a:pt x="0" y="55880"/>
                    <a:pt x="0" y="124460"/>
                  </a:cubicBezTo>
                  <a:lnTo>
                    <a:pt x="0" y="4094540"/>
                  </a:lnTo>
                  <a:cubicBezTo>
                    <a:pt x="0" y="4163120"/>
                    <a:pt x="55880" y="4219000"/>
                    <a:pt x="124460" y="4219000"/>
                  </a:cubicBezTo>
                  <a:lnTo>
                    <a:pt x="3920580" y="4219000"/>
                  </a:lnTo>
                  <a:cubicBezTo>
                    <a:pt x="3989160" y="4219000"/>
                    <a:pt x="4045040" y="4163120"/>
                    <a:pt x="4045040" y="4094540"/>
                  </a:cubicBezTo>
                  <a:lnTo>
                    <a:pt x="4045040" y="124460"/>
                  </a:lnTo>
                  <a:cubicBezTo>
                    <a:pt x="4045040" y="55880"/>
                    <a:pt x="3989160" y="0"/>
                    <a:pt x="3920580" y="0"/>
                  </a:cubicBezTo>
                  <a:close/>
                </a:path>
              </a:pathLst>
            </a:custGeom>
            <a:solidFill>
              <a:srgbClr val="00ADDD"/>
            </a:solidFill>
          </p:spPr>
        </p:sp>
      </p:grpSp>
      <p:sp>
        <p:nvSpPr>
          <p:cNvPr id="45" name="TextBox 26">
            <a:extLst>
              <a:ext uri="{FF2B5EF4-FFF2-40B4-BE49-F238E27FC236}">
                <a16:creationId xmlns:a16="http://schemas.microsoft.com/office/drawing/2014/main" id="{613FCB66-7D2B-4773-AA18-647932C76FD5}"/>
              </a:ext>
            </a:extLst>
          </p:cNvPr>
          <p:cNvSpPr txBox="1"/>
          <p:nvPr/>
        </p:nvSpPr>
        <p:spPr>
          <a:xfrm>
            <a:off x="662066" y="2611839"/>
            <a:ext cx="4421601" cy="523157"/>
          </a:xfrm>
          <a:prstGeom prst="rect">
            <a:avLst/>
          </a:prstGeom>
        </p:spPr>
        <p:txBody>
          <a:bodyPr lIns="0" tIns="0" rIns="0" bIns="0" rtlCol="0" anchor="t">
            <a:spAutoFit/>
          </a:bodyPr>
          <a:lstStyle/>
          <a:p>
            <a:pPr>
              <a:lnSpc>
                <a:spcPts val="3960"/>
              </a:lnSpc>
            </a:pPr>
            <a:r>
              <a:rPr lang="en-US" sz="3600" dirty="0">
                <a:solidFill>
                  <a:srgbClr val="FFFFFF"/>
                </a:solidFill>
                <a:latin typeface="HK Grotesk Bold"/>
              </a:rPr>
              <a:t>Chatbot Framework</a:t>
            </a:r>
          </a:p>
        </p:txBody>
      </p:sp>
      <p:sp>
        <p:nvSpPr>
          <p:cNvPr id="46" name="TextBox 26">
            <a:extLst>
              <a:ext uri="{FF2B5EF4-FFF2-40B4-BE49-F238E27FC236}">
                <a16:creationId xmlns:a16="http://schemas.microsoft.com/office/drawing/2014/main" id="{83CDF17F-359F-4428-A8D7-03C97379E871}"/>
              </a:ext>
            </a:extLst>
          </p:cNvPr>
          <p:cNvSpPr txBox="1"/>
          <p:nvPr/>
        </p:nvSpPr>
        <p:spPr>
          <a:xfrm>
            <a:off x="11370872" y="1780544"/>
            <a:ext cx="4421601" cy="523157"/>
          </a:xfrm>
          <a:prstGeom prst="rect">
            <a:avLst/>
          </a:prstGeom>
        </p:spPr>
        <p:txBody>
          <a:bodyPr lIns="0" tIns="0" rIns="0" bIns="0" rtlCol="0" anchor="t">
            <a:spAutoFit/>
          </a:bodyPr>
          <a:lstStyle/>
          <a:p>
            <a:pPr>
              <a:lnSpc>
                <a:spcPts val="3960"/>
              </a:lnSpc>
            </a:pPr>
            <a:r>
              <a:rPr lang="en-US" sz="3600" dirty="0">
                <a:solidFill>
                  <a:srgbClr val="FFFFFF"/>
                </a:solidFill>
                <a:latin typeface="HK Grotesk Bold"/>
              </a:rPr>
              <a:t>External API </a:t>
            </a:r>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306274" cy="10287000"/>
          </a:xfrm>
          <a:prstGeom prst="rect">
            <a:avLst/>
          </a:prstGeom>
          <a:solidFill>
            <a:srgbClr val="191824"/>
          </a:solidFill>
        </p:spPr>
      </p:sp>
      <p:sp>
        <p:nvSpPr>
          <p:cNvPr id="3" name="TextBox 3"/>
          <p:cNvSpPr txBox="1"/>
          <p:nvPr/>
        </p:nvSpPr>
        <p:spPr>
          <a:xfrm>
            <a:off x="570795" y="3958026"/>
            <a:ext cx="5765120" cy="1957816"/>
          </a:xfrm>
          <a:prstGeom prst="rect">
            <a:avLst/>
          </a:prstGeom>
        </p:spPr>
        <p:txBody>
          <a:bodyPr lIns="0" tIns="0" rIns="0" bIns="0" rtlCol="0" anchor="t">
            <a:spAutoFit/>
          </a:bodyPr>
          <a:lstStyle/>
          <a:p>
            <a:pPr>
              <a:lnSpc>
                <a:spcPts val="7699"/>
              </a:lnSpc>
            </a:pPr>
            <a:r>
              <a:rPr lang="en-US" sz="7000">
                <a:solidFill>
                  <a:srgbClr val="FFFFFF"/>
                </a:solidFill>
                <a:latin typeface="HK Grotesk Bold"/>
              </a:rPr>
              <a:t>CHATBOT</a:t>
            </a:r>
          </a:p>
          <a:p>
            <a:pPr>
              <a:lnSpc>
                <a:spcPts val="7700"/>
              </a:lnSpc>
            </a:pPr>
            <a:r>
              <a:rPr lang="en-US" sz="6999">
                <a:solidFill>
                  <a:srgbClr val="FFFFFF"/>
                </a:solidFill>
                <a:latin typeface="HK Grotesk Bold"/>
              </a:rPr>
              <a:t>SERVICES</a:t>
            </a:r>
          </a:p>
        </p:txBody>
      </p:sp>
      <p:sp>
        <p:nvSpPr>
          <p:cNvPr id="4" name="TextBox 4"/>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191824"/>
                </a:solidFill>
                <a:latin typeface="HK Grotesk Medium"/>
              </a:rPr>
              <a:t>8</a:t>
            </a:r>
          </a:p>
        </p:txBody>
      </p:sp>
      <p:sp>
        <p:nvSpPr>
          <p:cNvPr id="5" name="TextBox 5"/>
          <p:cNvSpPr txBox="1"/>
          <p:nvPr/>
        </p:nvSpPr>
        <p:spPr>
          <a:xfrm>
            <a:off x="9144000" y="1457097"/>
            <a:ext cx="7142694" cy="800905"/>
          </a:xfrm>
          <a:prstGeom prst="rect">
            <a:avLst/>
          </a:prstGeom>
        </p:spPr>
        <p:txBody>
          <a:bodyPr lIns="0" tIns="0" rIns="0" bIns="0" rtlCol="0" anchor="t">
            <a:spAutoFit/>
          </a:bodyPr>
          <a:lstStyle/>
          <a:p>
            <a:pPr>
              <a:lnSpc>
                <a:spcPts val="6160"/>
              </a:lnSpc>
            </a:pPr>
            <a:r>
              <a:rPr lang="en-US" sz="5600">
                <a:solidFill>
                  <a:srgbClr val="8BB6C2"/>
                </a:solidFill>
                <a:latin typeface="HK Grotesk Bold"/>
              </a:rPr>
              <a:t>PROVIDED MODELS</a:t>
            </a:r>
          </a:p>
        </p:txBody>
      </p:sp>
      <p:sp>
        <p:nvSpPr>
          <p:cNvPr id="6" name="TextBox 6"/>
          <p:cNvSpPr txBox="1"/>
          <p:nvPr/>
        </p:nvSpPr>
        <p:spPr>
          <a:xfrm>
            <a:off x="9144000" y="5114938"/>
            <a:ext cx="8066379" cy="800905"/>
          </a:xfrm>
          <a:prstGeom prst="rect">
            <a:avLst/>
          </a:prstGeom>
        </p:spPr>
        <p:txBody>
          <a:bodyPr lIns="0" tIns="0" rIns="0" bIns="0" rtlCol="0" anchor="t">
            <a:spAutoFit/>
          </a:bodyPr>
          <a:lstStyle/>
          <a:p>
            <a:pPr>
              <a:lnSpc>
                <a:spcPts val="6160"/>
              </a:lnSpc>
            </a:pPr>
            <a:r>
              <a:rPr lang="en-US" sz="5600" dirty="0">
                <a:solidFill>
                  <a:srgbClr val="8BB6C2"/>
                </a:solidFill>
                <a:latin typeface="HK Grotesk Bold"/>
              </a:rPr>
              <a:t>SELF-TRAINED MODELS</a:t>
            </a:r>
          </a:p>
        </p:txBody>
      </p:sp>
      <p:sp>
        <p:nvSpPr>
          <p:cNvPr id="7" name="TextBox 7"/>
          <p:cNvSpPr txBox="1"/>
          <p:nvPr/>
        </p:nvSpPr>
        <p:spPr>
          <a:xfrm>
            <a:off x="9553761" y="6247229"/>
            <a:ext cx="7427024" cy="1515467"/>
          </a:xfrm>
          <a:prstGeom prst="rect">
            <a:avLst/>
          </a:prstGeom>
        </p:spPr>
        <p:txBody>
          <a:bodyPr lIns="0" tIns="0" rIns="0" bIns="0" rtlCol="0" anchor="t">
            <a:spAutoFit/>
          </a:bodyPr>
          <a:lstStyle/>
          <a:p>
            <a:pPr marL="594360" lvl="1" indent="-297180">
              <a:lnSpc>
                <a:spcPts val="3960"/>
              </a:lnSpc>
              <a:buFont typeface="Arial"/>
              <a:buChar char="•"/>
            </a:pPr>
            <a:r>
              <a:rPr lang="en-US" sz="3600" dirty="0">
                <a:solidFill>
                  <a:srgbClr val="272D30"/>
                </a:solidFill>
                <a:latin typeface="HK Grotesk Bold"/>
              </a:rPr>
              <a:t>DIALOGFLOW</a:t>
            </a:r>
          </a:p>
          <a:p>
            <a:pPr>
              <a:lnSpc>
                <a:spcPts val="3960"/>
              </a:lnSpc>
            </a:pPr>
            <a:endParaRPr lang="en-US" sz="3600" dirty="0">
              <a:solidFill>
                <a:srgbClr val="272D30"/>
              </a:solidFill>
              <a:latin typeface="HK Grotesk Bold"/>
            </a:endParaRPr>
          </a:p>
          <a:p>
            <a:pPr marL="594360" lvl="1" indent="-297180">
              <a:lnSpc>
                <a:spcPts val="3960"/>
              </a:lnSpc>
              <a:buFont typeface="Arial"/>
              <a:buChar char="•"/>
            </a:pPr>
            <a:r>
              <a:rPr lang="en-US" sz="3600" dirty="0">
                <a:solidFill>
                  <a:srgbClr val="272D30"/>
                </a:solidFill>
                <a:latin typeface="HK Grotesk Bold"/>
              </a:rPr>
              <a:t>TEXT CLASSIFICATION MODEL</a:t>
            </a:r>
          </a:p>
        </p:txBody>
      </p:sp>
      <p:sp>
        <p:nvSpPr>
          <p:cNvPr id="8" name="TextBox 8"/>
          <p:cNvSpPr txBox="1"/>
          <p:nvPr/>
        </p:nvSpPr>
        <p:spPr>
          <a:xfrm>
            <a:off x="9553761" y="2634132"/>
            <a:ext cx="7427024" cy="1515467"/>
          </a:xfrm>
          <a:prstGeom prst="rect">
            <a:avLst/>
          </a:prstGeom>
        </p:spPr>
        <p:txBody>
          <a:bodyPr lIns="0" tIns="0" rIns="0" bIns="0" rtlCol="0" anchor="t">
            <a:spAutoFit/>
          </a:bodyPr>
          <a:lstStyle/>
          <a:p>
            <a:pPr marL="594360" lvl="1" indent="-297180">
              <a:lnSpc>
                <a:spcPts val="3960"/>
              </a:lnSpc>
              <a:buFont typeface="Arial"/>
              <a:buChar char="•"/>
            </a:pPr>
            <a:r>
              <a:rPr lang="en-US" sz="3600">
                <a:solidFill>
                  <a:srgbClr val="272D30"/>
                </a:solidFill>
                <a:latin typeface="HK Grotesk Bold"/>
              </a:rPr>
              <a:t>ASK JAMIE</a:t>
            </a:r>
          </a:p>
          <a:p>
            <a:pPr>
              <a:lnSpc>
                <a:spcPts val="3960"/>
              </a:lnSpc>
            </a:pPr>
            <a:endParaRPr lang="en-US" sz="3600">
              <a:solidFill>
                <a:srgbClr val="272D30"/>
              </a:solidFill>
              <a:latin typeface="HK Grotesk Bold"/>
            </a:endParaRPr>
          </a:p>
          <a:p>
            <a:pPr marL="594360" lvl="1" indent="-297180">
              <a:lnSpc>
                <a:spcPts val="3960"/>
              </a:lnSpc>
              <a:buFont typeface="Arial"/>
              <a:buChar char="•"/>
            </a:pPr>
            <a:r>
              <a:rPr lang="en-US" sz="3600">
                <a:solidFill>
                  <a:srgbClr val="272D30"/>
                </a:solidFill>
                <a:latin typeface="HK Grotesk Bold"/>
              </a:rPr>
              <a:t>MICL LABS QA MODEL</a:t>
            </a: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011420" y="4091318"/>
            <a:ext cx="9247880" cy="4248279"/>
          </a:xfrm>
          <a:prstGeom prst="rect">
            <a:avLst/>
          </a:prstGeom>
        </p:spPr>
        <p:txBody>
          <a:bodyPr lIns="0" tIns="0" rIns="0" bIns="0" rtlCol="0" anchor="t">
            <a:spAutoFit/>
          </a:bodyPr>
          <a:lstStyle/>
          <a:p>
            <a:pPr marL="561340" lvl="1" indent="-280670">
              <a:lnSpc>
                <a:spcPts val="4759"/>
              </a:lnSpc>
              <a:buFont typeface="Arial"/>
              <a:buChar char="•"/>
            </a:pPr>
            <a:r>
              <a:rPr lang="en-US" sz="3399" dirty="0">
                <a:solidFill>
                  <a:srgbClr val="FFFFFF"/>
                </a:solidFill>
                <a:latin typeface="Open Sans Light"/>
              </a:rPr>
              <a:t>Ministry of social and family development's Baby Bonus</a:t>
            </a:r>
          </a:p>
          <a:p>
            <a:pPr>
              <a:lnSpc>
                <a:spcPts val="4759"/>
              </a:lnSpc>
            </a:pPr>
            <a:endParaRPr lang="en-US" sz="3399" dirty="0">
              <a:solidFill>
                <a:srgbClr val="FFFFFF"/>
              </a:solidFill>
              <a:latin typeface="Open Sans Light"/>
            </a:endParaRPr>
          </a:p>
          <a:p>
            <a:pPr marL="561340" lvl="1" indent="-280670">
              <a:lnSpc>
                <a:spcPts val="4759"/>
              </a:lnSpc>
              <a:buFont typeface="Arial"/>
              <a:buChar char="•"/>
            </a:pPr>
            <a:r>
              <a:rPr lang="en-US" sz="3399" dirty="0">
                <a:solidFill>
                  <a:srgbClr val="FFFFFF"/>
                </a:solidFill>
                <a:latin typeface="Open Sans Light"/>
              </a:rPr>
              <a:t>Wider age group user base and varied English competency</a:t>
            </a:r>
            <a:endParaRPr lang="en-US" sz="3400" dirty="0">
              <a:solidFill>
                <a:srgbClr val="FFFFFF"/>
              </a:solidFill>
              <a:latin typeface="Open Sans Light"/>
            </a:endParaRPr>
          </a:p>
          <a:p>
            <a:pPr>
              <a:lnSpc>
                <a:spcPts val="4759"/>
              </a:lnSpc>
            </a:pPr>
            <a:endParaRPr lang="en-US" sz="3400" dirty="0">
              <a:solidFill>
                <a:srgbClr val="FFFFFF"/>
              </a:solidFill>
              <a:latin typeface="Open Sans Light"/>
            </a:endParaRPr>
          </a:p>
          <a:p>
            <a:pPr>
              <a:lnSpc>
                <a:spcPts val="4648"/>
              </a:lnSpc>
              <a:spcBef>
                <a:spcPct val="0"/>
              </a:spcBef>
            </a:pPr>
            <a:endParaRPr lang="en-US" sz="3400" dirty="0">
              <a:solidFill>
                <a:srgbClr val="FFFFFF"/>
              </a:solidFill>
              <a:latin typeface="Open Sans Light"/>
            </a:endParaRPr>
          </a:p>
        </p:txBody>
      </p:sp>
      <p:pic>
        <p:nvPicPr>
          <p:cNvPr id="3" name="Picture 3"/>
          <p:cNvPicPr>
            <a:picLocks noChangeAspect="1"/>
          </p:cNvPicPr>
          <p:nvPr/>
        </p:nvPicPr>
        <p:blipFill>
          <a:blip r:embed="rId3"/>
          <a:srcRect/>
          <a:stretch>
            <a:fillRect/>
          </a:stretch>
        </p:blipFill>
        <p:spPr>
          <a:xfrm>
            <a:off x="1932853" y="2995794"/>
            <a:ext cx="3698007" cy="1719742"/>
          </a:xfrm>
          <a:prstGeom prst="rect">
            <a:avLst/>
          </a:prstGeom>
        </p:spPr>
      </p:pic>
      <p:pic>
        <p:nvPicPr>
          <p:cNvPr id="4" name="Picture 4"/>
          <p:cNvPicPr>
            <a:picLocks noChangeAspect="1"/>
          </p:cNvPicPr>
          <p:nvPr/>
        </p:nvPicPr>
        <p:blipFill>
          <a:blip r:embed="rId4"/>
          <a:srcRect/>
          <a:stretch>
            <a:fillRect/>
          </a:stretch>
        </p:blipFill>
        <p:spPr>
          <a:xfrm>
            <a:off x="2209800" y="5649635"/>
            <a:ext cx="2891119" cy="2905574"/>
          </a:xfrm>
          <a:prstGeom prst="rect">
            <a:avLst/>
          </a:prstGeom>
        </p:spPr>
      </p:pic>
      <p:sp>
        <p:nvSpPr>
          <p:cNvPr id="5" name="TextBox 5"/>
          <p:cNvSpPr txBox="1"/>
          <p:nvPr/>
        </p:nvSpPr>
        <p:spPr>
          <a:xfrm>
            <a:off x="626430" y="608567"/>
            <a:ext cx="14188606" cy="800905"/>
          </a:xfrm>
          <a:prstGeom prst="rect">
            <a:avLst/>
          </a:prstGeom>
        </p:spPr>
        <p:txBody>
          <a:bodyPr lIns="0" tIns="0" rIns="0" bIns="0" rtlCol="0" anchor="t">
            <a:spAutoFit/>
          </a:bodyPr>
          <a:lstStyle/>
          <a:p>
            <a:pPr>
              <a:lnSpc>
                <a:spcPts val="6160"/>
              </a:lnSpc>
            </a:pPr>
            <a:r>
              <a:rPr lang="en-US" sz="5600">
                <a:solidFill>
                  <a:srgbClr val="FFFFFF"/>
                </a:solidFill>
                <a:latin typeface="HK Grotesk Bold"/>
              </a:rPr>
              <a:t>CHATBOT SERVICES</a:t>
            </a:r>
          </a:p>
        </p:txBody>
      </p:sp>
      <p:sp>
        <p:nvSpPr>
          <p:cNvPr id="6" name="TextBox 6"/>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dirty="0">
                <a:solidFill>
                  <a:srgbClr val="FFFFFF"/>
                </a:solidFill>
                <a:latin typeface="HK Grotesk Medium"/>
              </a:rPr>
              <a:t>9</a:t>
            </a:r>
          </a:p>
        </p:txBody>
      </p:sp>
      <p:sp>
        <p:nvSpPr>
          <p:cNvPr id="7" name="TextBox 7"/>
          <p:cNvSpPr txBox="1"/>
          <p:nvPr/>
        </p:nvSpPr>
        <p:spPr>
          <a:xfrm>
            <a:off x="8011420" y="2784163"/>
            <a:ext cx="7326935" cy="741888"/>
          </a:xfrm>
          <a:prstGeom prst="rect">
            <a:avLst/>
          </a:prstGeom>
        </p:spPr>
        <p:txBody>
          <a:bodyPr lIns="0" tIns="0" rIns="0" bIns="0" rtlCol="0" anchor="t">
            <a:spAutoFit/>
          </a:bodyPr>
          <a:lstStyle/>
          <a:p>
            <a:pPr>
              <a:lnSpc>
                <a:spcPts val="5720"/>
              </a:lnSpc>
            </a:pPr>
            <a:r>
              <a:rPr lang="en-US" sz="5199">
                <a:solidFill>
                  <a:srgbClr val="FFFFFF"/>
                </a:solidFill>
                <a:latin typeface="HK Grotesk Bold"/>
              </a:rPr>
              <a:t>Chatbot Context</a:t>
            </a:r>
          </a:p>
        </p:txBody>
      </p:sp>
      <p:sp>
        <p:nvSpPr>
          <p:cNvPr id="9" name="Rectangle 8">
            <a:extLst>
              <a:ext uri="{FF2B5EF4-FFF2-40B4-BE49-F238E27FC236}">
                <a16:creationId xmlns:a16="http://schemas.microsoft.com/office/drawing/2014/main" id="{3E41FCE3-3837-439E-B1AD-A9CCA235A496}"/>
              </a:ext>
            </a:extLst>
          </p:cNvPr>
          <p:cNvSpPr/>
          <p:nvPr/>
        </p:nvSpPr>
        <p:spPr>
          <a:xfrm>
            <a:off x="1847996" y="4730445"/>
            <a:ext cx="4629004" cy="307777"/>
          </a:xfrm>
          <a:prstGeom prst="rect">
            <a:avLst/>
          </a:prstGeom>
        </p:spPr>
        <p:txBody>
          <a:bodyPr wrap="square">
            <a:spAutoFit/>
          </a:bodyPr>
          <a:lstStyle/>
          <a:p>
            <a:r>
              <a:rPr lang="en-SG" sz="1400" i="1" dirty="0">
                <a:solidFill>
                  <a:schemeClr val="bg1"/>
                </a:solidFill>
              </a:rPr>
              <a:t>MSF Banner adapted from https://www.msf.gov.sg/</a:t>
            </a:r>
          </a:p>
        </p:txBody>
      </p:sp>
      <p:sp>
        <p:nvSpPr>
          <p:cNvPr id="10" name="Rectangle 9">
            <a:extLst>
              <a:ext uri="{FF2B5EF4-FFF2-40B4-BE49-F238E27FC236}">
                <a16:creationId xmlns:a16="http://schemas.microsoft.com/office/drawing/2014/main" id="{04FCB0A9-FF27-49B7-BB24-9CC512E79B06}"/>
              </a:ext>
            </a:extLst>
          </p:cNvPr>
          <p:cNvSpPr/>
          <p:nvPr/>
        </p:nvSpPr>
        <p:spPr>
          <a:xfrm>
            <a:off x="1831431" y="8574638"/>
            <a:ext cx="5889302" cy="307777"/>
          </a:xfrm>
          <a:prstGeom prst="rect">
            <a:avLst/>
          </a:prstGeom>
        </p:spPr>
        <p:txBody>
          <a:bodyPr wrap="square">
            <a:spAutoFit/>
          </a:bodyPr>
          <a:lstStyle/>
          <a:p>
            <a:r>
              <a:rPr lang="en-SG" sz="1400" i="1" dirty="0">
                <a:solidFill>
                  <a:schemeClr val="bg1"/>
                </a:solidFill>
              </a:rPr>
              <a:t>Ask Jamie Banner adapted from https://www.babybonus.msf.gov.sg/</a:t>
            </a:r>
          </a:p>
        </p:txBody>
      </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962</TotalTime>
  <Words>4550</Words>
  <Application>Microsoft Office PowerPoint</Application>
  <PresentationFormat>Custom</PresentationFormat>
  <Paragraphs>611</Paragraphs>
  <Slides>42</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Arimo</vt:lpstr>
      <vt:lpstr>HK Grotesk Bold</vt:lpstr>
      <vt:lpstr>HK Grotesk Medium</vt:lpstr>
      <vt:lpstr>Arial</vt:lpstr>
      <vt:lpstr>Calibri</vt:lpstr>
      <vt:lpstr>Open Sans</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FAQ CHATBOT</dc:title>
  <dc:creator>User</dc:creator>
  <cp:lastModifiedBy>Russell Chua</cp:lastModifiedBy>
  <cp:revision>66</cp:revision>
  <dcterms:created xsi:type="dcterms:W3CDTF">2006-08-16T00:00:00Z</dcterms:created>
  <dcterms:modified xsi:type="dcterms:W3CDTF">2020-04-24T02:12:06Z</dcterms:modified>
  <dc:identifier>DAD41nAjDJs</dc:identifier>
</cp:coreProperties>
</file>